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7" r:id="rId20"/>
    <p:sldId id="288" r:id="rId21"/>
    <p:sldId id="289" r:id="rId22"/>
    <p:sldId id="290" r:id="rId23"/>
    <p:sldId id="274" r:id="rId24"/>
    <p:sldId id="275" r:id="rId25"/>
    <p:sldId id="276" r:id="rId26"/>
    <p:sldId id="277" r:id="rId27"/>
    <p:sldId id="278" r:id="rId28"/>
    <p:sldId id="279" r:id="rId29"/>
    <p:sldId id="280" r:id="rId30"/>
    <p:sldId id="281" r:id="rId31"/>
    <p:sldId id="282" r:id="rId32"/>
    <p:sldId id="283" r:id="rId33"/>
    <p:sldId id="284" r:id="rId34"/>
    <p:sldId id="291" r:id="rId35"/>
    <p:sldId id="292" r:id="rId36"/>
    <p:sldId id="285" r:id="rId37"/>
    <p:sldId id="28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D3E5C-F930-41FF-A7BD-4F17EC525029}"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7B1E-ABB1-46B6-B8A6-8D4F0CECF6C4}" type="slidenum">
              <a:rPr lang="en-US" smtClean="0"/>
              <a:t>‹#›</a:t>
            </a:fld>
            <a:endParaRPr lang="en-US"/>
          </a:p>
        </p:txBody>
      </p:sp>
    </p:spTree>
    <p:extLst>
      <p:ext uri="{BB962C8B-B14F-4D97-AF65-F5344CB8AC3E}">
        <p14:creationId xmlns:p14="http://schemas.microsoft.com/office/powerpoint/2010/main" val="22599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Calibri" panose="020F0502020204030204" pitchFamily="34" charset="0"/>
                <a:ea typeface="+mn-ea"/>
                <a:cs typeface="+mn-cs"/>
              </a:rPr>
              <a:t>Help has been taken from slides of Prof. </a:t>
            </a:r>
            <a:r>
              <a:rPr lang="en-US" sz="1800" kern="1200">
                <a:solidFill>
                  <a:srgbClr val="000000"/>
                </a:solidFill>
                <a:effectLst/>
                <a:latin typeface="Calibri" panose="020F0502020204030204" pitchFamily="34" charset="0"/>
                <a:ea typeface="+mn-ea"/>
                <a:cs typeface="+mn-cs"/>
              </a:rPr>
              <a:t>Purushottam Kar</a:t>
            </a:r>
            <a:endParaRPr lang="en-IN">
              <a:effectLst/>
            </a:endParaRPr>
          </a:p>
        </p:txBody>
      </p:sp>
      <p:sp>
        <p:nvSpPr>
          <p:cNvPr id="4" name="Slide Number Placeholder 3"/>
          <p:cNvSpPr>
            <a:spLocks noGrp="1"/>
          </p:cNvSpPr>
          <p:nvPr>
            <p:ph type="sldNum" sz="quarter" idx="5"/>
          </p:nvPr>
        </p:nvSpPr>
        <p:spPr/>
        <p:txBody>
          <a:bodyPr/>
          <a:lstStyle/>
          <a:p>
            <a:fld id="{C26E7B1E-ABB1-46B6-B8A6-8D4F0CECF6C4}" type="slidenum">
              <a:rPr lang="en-US" smtClean="0"/>
              <a:t>37</a:t>
            </a:fld>
            <a:endParaRPr lang="en-US"/>
          </a:p>
        </p:txBody>
      </p:sp>
    </p:spTree>
    <p:extLst>
      <p:ext uri="{BB962C8B-B14F-4D97-AF65-F5344CB8AC3E}">
        <p14:creationId xmlns:p14="http://schemas.microsoft.com/office/powerpoint/2010/main" val="100999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latin typeface="+mj-lt"/>
                <a:cs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Calibri Light" panose="020F0302020204030204" pitchFamily="34" charset="0"/>
                <a:cs typeface="Calibri Light" panose="020F030202020403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F755E22-BC43-4D49-9578-DDCD8AECFE11}" type="datetime1">
              <a:rPr lang="en-US" smtClean="0"/>
              <a:t>5/10/2023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spTree>
    <p:extLst>
      <p:ext uri="{BB962C8B-B14F-4D97-AF65-F5344CB8AC3E}">
        <p14:creationId xmlns:p14="http://schemas.microsoft.com/office/powerpoint/2010/main" val="357854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794BCA7-61FF-4C69-83B4-1EE7F9C38FAE}" type="datetime1">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8397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7602" y="695325"/>
            <a:ext cx="2926080" cy="571712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253352" y="714375"/>
            <a:ext cx="8674249" cy="569807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F426122-0BE0-446C-A2FF-4796182DFFAC}" type="datetime1">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72842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327D2D-9EC0-4F31-85D2-F4C48BAC2F55}" type="datetime1">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5858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466165"/>
            <a:ext cx="11250178" cy="1509224"/>
          </a:xfrm>
        </p:spPr>
        <p:txBody>
          <a:bodyPr anchor="b">
            <a:normAutofit/>
          </a:bodyPr>
          <a:lstStyle>
            <a:lvl1pPr>
              <a:lnSpc>
                <a:spcPct val="80000"/>
              </a:lnSpc>
              <a:defRPr sz="7200" b="0" baseline="0">
                <a:solidFill>
                  <a:srgbClr val="7030A0"/>
                </a:solidFill>
              </a:defRPr>
            </a:lvl1pPr>
          </a:lstStyle>
          <a:p>
            <a:r>
              <a:rPr lang="en-US" dirty="0"/>
              <a:t>Click to edit Master title style</a:t>
            </a:r>
          </a:p>
        </p:txBody>
      </p:sp>
      <p:sp>
        <p:nvSpPr>
          <p:cNvPr id="3" name="Text Placeholder 2"/>
          <p:cNvSpPr>
            <a:spLocks noGrp="1"/>
          </p:cNvSpPr>
          <p:nvPr>
            <p:ph type="body" idx="1"/>
          </p:nvPr>
        </p:nvSpPr>
        <p:spPr>
          <a:xfrm>
            <a:off x="603504" y="1975389"/>
            <a:ext cx="11250178" cy="4437058"/>
          </a:xfrm>
        </p:spPr>
        <p:txBody>
          <a:bodyPr anchor="t">
            <a:normAutofit/>
          </a:bodyPr>
          <a:lstStyle>
            <a:lvl1pPr marL="457200" indent="-457200">
              <a:buFont typeface="Wingdings" panose="05000000000000000000" pitchFamily="2" charset="2"/>
              <a:buChar char="§"/>
              <a:defRPr sz="3200">
                <a:solidFill>
                  <a:schemeClr val="tx1"/>
                </a:solidFill>
                <a:latin typeface="Calibri Light" panose="020F0302020204030204" pitchFamily="34" charset="0"/>
                <a:cs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384E5460-7712-4DAC-A337-BB4CDDFDE11E}" type="datetime1">
              <a:rPr lang="en-US" smtClean="0"/>
              <a:t>5/10/2023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
        <p:nvSpPr>
          <p:cNvPr id="7" name="Rectangle 6"/>
          <p:cNvSpPr/>
          <p:nvPr userDrawn="1"/>
        </p:nvSpPr>
        <p:spPr>
          <a:xfrm>
            <a:off x="253353" y="466165"/>
            <a:ext cx="259977" cy="59462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a:t>Click to edit Master title style</a:t>
            </a:r>
          </a:p>
        </p:txBody>
      </p:sp>
      <p:sp>
        <p:nvSpPr>
          <p:cNvPr id="3" name="Content Placeholder 2"/>
          <p:cNvSpPr>
            <a:spLocks noGrp="1"/>
          </p:cNvSpPr>
          <p:nvPr>
            <p:ph sz="half" idx="1"/>
          </p:nvPr>
        </p:nvSpPr>
        <p:spPr>
          <a:xfrm>
            <a:off x="253352" y="1111623"/>
            <a:ext cx="5757977" cy="530082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111624"/>
            <a:ext cx="5842352" cy="5300822"/>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D96965-36E5-4BBA-B60B-6A05499492A8}" type="datetime1">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98516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53353" y="1143997"/>
            <a:ext cx="5754255" cy="723400"/>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3353" y="1866373"/>
            <a:ext cx="5754255" cy="4545050"/>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07608" y="1143997"/>
            <a:ext cx="5846074" cy="722376"/>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007608" y="1898745"/>
            <a:ext cx="5846074" cy="4512677"/>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5FF4975-A1F7-4E83-8D89-D5C6A414E393}" type="datetime1">
              <a:rPr lang="en-US" smtClean="0"/>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1734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743C323-1D9C-4347-AB6E-A56B8A43D30E}" type="datetime1">
              <a:rPr lang="en-US" smtClean="0"/>
              <a:t>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478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699DA-48FF-4F63-A1AD-D752E11C195D}" type="datetime1">
              <a:rPr lang="en-US" smtClean="0"/>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184631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05482" y="542282"/>
            <a:ext cx="3848200" cy="1920240"/>
          </a:xfrm>
        </p:spPr>
        <p:txBody>
          <a:bodyPr anchor="b">
            <a:noAutofit/>
          </a:bodyPr>
          <a:lstStyle>
            <a:lvl1pPr>
              <a:lnSpc>
                <a:spcPct val="85000"/>
              </a:lnSpc>
              <a:defRPr sz="40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53353" y="761999"/>
            <a:ext cx="7366647" cy="56504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005482" y="2511813"/>
            <a:ext cx="3848200" cy="3364599"/>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a:t>Click to edit Master text styles</a:t>
            </a:r>
          </a:p>
        </p:txBody>
      </p:sp>
      <p:sp>
        <p:nvSpPr>
          <p:cNvPr id="5" name="Date Placeholder 4"/>
          <p:cNvSpPr>
            <a:spLocks noGrp="1"/>
          </p:cNvSpPr>
          <p:nvPr>
            <p:ph type="dt" sz="half" idx="10"/>
          </p:nvPr>
        </p:nvSpPr>
        <p:spPr/>
        <p:txBody>
          <a:bodyPr/>
          <a:lstStyle/>
          <a:p>
            <a:fld id="{13DBFBEF-2B7E-4BA9-A9F8-30DFE087F6D3}" type="datetime1">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39273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2192000" cy="5330952"/>
          </a:xfrm>
          <a:solidFill>
            <a:schemeClr val="accent2">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BB7AE7-2826-4915-A6AD-CDE2CB158F62}" type="datetime1">
              <a:rPr lang="en-US" smtClean="0"/>
              <a:t>5/10/2023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25059714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3" y="36191"/>
            <a:ext cx="11600329" cy="107543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53354" y="1111624"/>
            <a:ext cx="11600328" cy="53008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8DB072C-F5A4-4FFF-AAE2-73A8228D61CF}" type="datetime1">
              <a:rPr lang="en-US" smtClean="0"/>
              <a:t>5/10/2023</a:t>
            </a:fld>
            <a:endParaRPr lang="en-US"/>
          </a:p>
        </p:txBody>
      </p:sp>
      <p:sp>
        <p:nvSpPr>
          <p:cNvPr id="5" name="Footer Placeholder 4"/>
          <p:cNvSpPr>
            <a:spLocks noGrp="1"/>
          </p:cNvSpPr>
          <p:nvPr>
            <p:ph type="ftr" sz="quarter" idx="3"/>
          </p:nvPr>
        </p:nvSpPr>
        <p:spPr>
          <a:xfrm>
            <a:off x="253353" y="6412447"/>
            <a:ext cx="8674249" cy="37085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9265919" y="42255"/>
            <a:ext cx="2926080" cy="1069370"/>
          </a:xfrm>
          <a:prstGeom prst="rect">
            <a:avLst/>
          </a:prstGeom>
        </p:spPr>
        <p:txBody>
          <a:bodyPr vert="horz" lIns="91440" tIns="45720" rIns="91440" bIns="45720" rtlCol="0" anchor="b"/>
          <a:lstStyle>
            <a:lvl1pPr algn="r">
              <a:defRPr sz="8000" b="0">
                <a:ln>
                  <a:noFill/>
                </a:ln>
                <a:solidFill>
                  <a:srgbClr val="7030A0">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grpSp>
        <p:nvGrpSpPr>
          <p:cNvPr id="12" name="Group 11"/>
          <p:cNvGrpSpPr/>
          <p:nvPr userDrawn="1"/>
        </p:nvGrpSpPr>
        <p:grpSpPr>
          <a:xfrm>
            <a:off x="10538010" y="5196309"/>
            <a:ext cx="1748118" cy="1661691"/>
            <a:chOff x="10538010" y="5120875"/>
            <a:chExt cx="1748118" cy="1661691"/>
          </a:xfrm>
        </p:grpSpPr>
        <p:sp>
          <p:nvSpPr>
            <p:cNvPr id="8" name="TextBox 7"/>
            <p:cNvSpPr txBox="1"/>
            <p:nvPr/>
          </p:nvSpPr>
          <p:spPr>
            <a:xfrm>
              <a:off x="10538010" y="6474789"/>
              <a:ext cx="1748118" cy="307777"/>
            </a:xfrm>
            <a:prstGeom prst="rect">
              <a:avLst/>
            </a:prstGeom>
            <a:noFill/>
          </p:spPr>
          <p:txBody>
            <a:bodyPr wrap="square" rtlCol="0">
              <a:spAutoFit/>
            </a:bodyPr>
            <a:lstStyle/>
            <a:p>
              <a:pPr algn="ctr"/>
              <a:r>
                <a:rPr lang="en-IN" sz="1400" b="0" dirty="0">
                  <a:solidFill>
                    <a:srgbClr val="7030A0"/>
                  </a:solidFill>
                  <a:latin typeface="Calibri Light" panose="020F0302020204030204" pitchFamily="34" charset="0"/>
                  <a:cs typeface="Calibri Light" panose="020F0302020204030204" pitchFamily="34" charset="0"/>
                </a:rPr>
                <a:t>CS771: Intro to ML</a:t>
              </a:r>
              <a:endParaRPr lang="en-US" sz="1400" b="0" dirty="0">
                <a:solidFill>
                  <a:srgbClr val="7030A0"/>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8886" y="5120875"/>
              <a:ext cx="1406366" cy="1406366"/>
            </a:xfrm>
            <a:prstGeom prst="rect">
              <a:avLst/>
            </a:prstGeom>
          </p:spPr>
        </p:pic>
        <p:sp>
          <p:nvSpPr>
            <p:cNvPr id="10" name="Rectangle 9"/>
            <p:cNvSpPr/>
            <p:nvPr/>
          </p:nvSpPr>
          <p:spPr>
            <a:xfrm>
              <a:off x="10641104" y="5120875"/>
              <a:ext cx="1541929" cy="16616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98557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5400" kern="1200" spc="-120" baseline="0">
          <a:solidFill>
            <a:srgbClr val="7030A0"/>
          </a:solidFill>
          <a:latin typeface="Calibri Light" panose="020F0302020204030204" pitchFamily="34" charset="0"/>
          <a:ea typeface="+mj-ea"/>
          <a:cs typeface="Calibri Light" panose="020F030202020403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51.png"/><Relationship Id="rId7" Type="http://schemas.openxmlformats.org/officeDocument/2006/relationships/image" Target="../media/image59.png"/><Relationship Id="rId2" Type="http://schemas.openxmlformats.org/officeDocument/2006/relationships/image" Target="../media/image541.png"/><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570.png"/><Relationship Id="rId4" Type="http://schemas.openxmlformats.org/officeDocument/2006/relationships/image" Target="../media/image561.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12.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10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0.png"/><Relationship Id="rId7" Type="http://schemas.openxmlformats.org/officeDocument/2006/relationships/image" Target="../media/image9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image" Target="../media/image64.png"/><Relationship Id="rId9" Type="http://schemas.openxmlformats.org/officeDocument/2006/relationships/image" Target="../media/image16.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3.xml"/><Relationship Id="rId7"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1.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50.pn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7.xml"/><Relationship Id="rId7" Type="http://schemas.openxmlformats.org/officeDocument/2006/relationships/image" Target="../media/image19.png"/><Relationship Id="rId12" Type="http://schemas.openxmlformats.org/officeDocument/2006/relationships/image" Target="../media/image2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8.png"/><Relationship Id="rId11" Type="http://schemas.openxmlformats.org/officeDocument/2006/relationships/image" Target="../media/image27.png"/><Relationship Id="rId5" Type="http://schemas.openxmlformats.org/officeDocument/2006/relationships/slideLayout" Target="../slideLayouts/slideLayout2.xml"/><Relationship Id="rId10" Type="http://schemas.openxmlformats.org/officeDocument/2006/relationships/image" Target="../media/image25.png"/><Relationship Id="rId4" Type="http://schemas.openxmlformats.org/officeDocument/2006/relationships/tags" Target="../tags/tag8.xml"/><Relationship Id="rId9" Type="http://schemas.openxmlformats.org/officeDocument/2006/relationships/image" Target="../media/image26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6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Statistics Refresher</a:t>
            </a:r>
          </a:p>
        </p:txBody>
      </p:sp>
      <p:sp>
        <p:nvSpPr>
          <p:cNvPr id="3" name="Subtitle 2"/>
          <p:cNvSpPr>
            <a:spLocks noGrp="1"/>
          </p:cNvSpPr>
          <p:nvPr>
            <p:ph type="subTitle" idx="1"/>
          </p:nvPr>
        </p:nvSpPr>
        <p:spPr/>
        <p:txBody>
          <a:bodyPr/>
          <a:lstStyle/>
          <a:p>
            <a:r>
              <a:rPr lang="en-US" dirty="0"/>
              <a:t>The slides contain just the important concepts. It does not involve any in-depth Mathematics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a:t>
            </a:fld>
            <a:endParaRPr lang="en-US"/>
          </a:p>
        </p:txBody>
      </p:sp>
    </p:spTree>
    <p:extLst>
      <p:ext uri="{BB962C8B-B14F-4D97-AF65-F5344CB8AC3E}">
        <p14:creationId xmlns:p14="http://schemas.microsoft.com/office/powerpoint/2010/main" val="2783279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dirty="0"/>
                  <a:t>Tells us how “spread out” are the values that an </a:t>
                </a:r>
                <a:r>
                  <a:rPr lang="en-IN" dirty="0" err="1"/>
                  <a:t>r.v</a:t>
                </a:r>
                <a:r>
                  <a:rPr lang="en-IN" dirty="0"/>
                  <a:t>. takes. Specifically, how far away from its expectation does the </a:t>
                </a:r>
                <a:r>
                  <a:rPr lang="en-IN" dirty="0" err="1"/>
                  <a:t>r.v</a:t>
                </a:r>
                <a:r>
                  <a:rPr lang="en-IN" dirty="0"/>
                  <a:t>. often take values</a:t>
                </a:r>
              </a:p>
              <a:p>
                <a:r>
                  <a:rPr lang="en-IN" dirty="0"/>
                  <a:t>For a random variable </a:t>
                </a:r>
                <a14:m>
                  <m:oMath xmlns:m="http://schemas.openxmlformats.org/officeDocument/2006/math">
                    <m:r>
                      <a:rPr lang="en-IN" b="0" i="1" smtClean="0">
                        <a:latin typeface="Cambria Math" panose="02040503050406030204" pitchFamily="18" charset="0"/>
                      </a:rPr>
                      <m:t>𝑋</m:t>
                    </m:r>
                  </m:oMath>
                </a14:m>
                <a:r>
                  <a:rPr lang="en-IN" dirty="0"/>
                  <a:t> with expectation </a:t>
                </a:r>
                <a14:m>
                  <m:oMath xmlns:m="http://schemas.openxmlformats.org/officeDocument/2006/math">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a:t>, its variance, denoted as </a:t>
                </a:r>
                <a14:m>
                  <m:oMath xmlns:m="http://schemas.openxmlformats.org/officeDocument/2006/math">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oMath>
                </a14:m>
                <a:r>
                  <a:rPr lang="en-IN" dirty="0"/>
                  <a:t> or </a:t>
                </a:r>
                <a14:m>
                  <m:oMath xmlns:m="http://schemas.openxmlformats.org/officeDocument/2006/math">
                    <m:r>
                      <m:rPr>
                        <m:sty m:val="p"/>
                      </m:rPr>
                      <a:rPr lang="en-IN" b="0" i="0" smtClean="0">
                        <a:latin typeface="Cambria Math" panose="02040503050406030204" pitchFamily="18" charset="0"/>
                      </a:rPr>
                      <m:t>Var</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oMath>
                </a14:m>
                <a:r>
                  <a:rPr lang="en-IN" dirty="0"/>
                  <a:t> or often just as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a:t> can be defined as</a:t>
                </a:r>
              </a:p>
              <a:p>
                <a:pPr lvl="2"/>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e>
                          <m:sup>
                            <m:r>
                              <a:rPr lang="en-IN" b="0" i="1" smtClean="0">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r>
                      <a:rPr lang="en-IN" b="0" i="1" smtClean="0">
                        <a:solidFill>
                          <a:srgbClr val="FF0000"/>
                        </a:solidFill>
                        <a:latin typeface="Cambria Math" panose="02040503050406030204" pitchFamily="18" charset="0"/>
                        <a:ea typeface="Cambria Math" panose="02040503050406030204" pitchFamily="18" charset="0"/>
                      </a:rPr>
                      <m:t>𝔼</m:t>
                    </m:r>
                    <m:d>
                      <m:dPr>
                        <m:begChr m:val="["/>
                        <m:endChr m:val="]"/>
                        <m:ctrlPr>
                          <a:rPr lang="en-IN" b="0" i="1" smtClean="0">
                            <a:solidFill>
                              <a:srgbClr val="FF0000"/>
                            </a:solidFill>
                            <a:latin typeface="Cambria Math" panose="02040503050406030204" pitchFamily="18" charset="0"/>
                            <a:ea typeface="Cambria Math" panose="02040503050406030204" pitchFamily="18" charset="0"/>
                          </a:rPr>
                        </m:ctrlPr>
                      </m:dPr>
                      <m:e>
                        <m:sSup>
                          <m:sSupPr>
                            <m:ctrlPr>
                              <a:rPr lang="en-IN" b="0" i="1" smtClean="0">
                                <a:solidFill>
                                  <a:srgbClr val="FF0000"/>
                                </a:solidFill>
                                <a:latin typeface="Cambria Math" panose="02040503050406030204" pitchFamily="18" charset="0"/>
                                <a:ea typeface="Cambria Math" panose="02040503050406030204" pitchFamily="18" charset="0"/>
                              </a:rPr>
                            </m:ctrlPr>
                          </m:sSupPr>
                          <m:e>
                            <m:d>
                              <m:dPr>
                                <m:ctrlPr>
                                  <a:rPr lang="en-IN" b="0" i="1" smtClean="0">
                                    <a:solidFill>
                                      <a:srgbClr val="FF0000"/>
                                    </a:solidFill>
                                    <a:latin typeface="Cambria Math" panose="02040503050406030204" pitchFamily="18" charset="0"/>
                                    <a:ea typeface="Cambria Math" panose="02040503050406030204" pitchFamily="18" charset="0"/>
                                  </a:rPr>
                                </m:ctrlPr>
                              </m:dPr>
                              <m:e>
                                <m:r>
                                  <a:rPr lang="en-IN" b="0" i="1" smtClean="0">
                                    <a:solidFill>
                                      <a:srgbClr val="FF0000"/>
                                    </a:solidFill>
                                    <a:latin typeface="Cambria Math" panose="02040503050406030204" pitchFamily="18" charset="0"/>
                                    <a:ea typeface="Cambria Math" panose="02040503050406030204" pitchFamily="18" charset="0"/>
                                  </a:rPr>
                                  <m:t>𝑋</m:t>
                                </m:r>
                                <m:r>
                                  <a:rPr lang="en-IN" b="0" i="1" smtClean="0">
                                    <a:solidFill>
                                      <a:srgbClr val="FF0000"/>
                                    </a:solidFill>
                                    <a:latin typeface="Cambria Math" panose="02040503050406030204" pitchFamily="18" charset="0"/>
                                    <a:ea typeface="Cambria Math" panose="02040503050406030204" pitchFamily="18" charset="0"/>
                                  </a:rPr>
                                  <m:t>−</m:t>
                                </m:r>
                                <m:r>
                                  <a:rPr lang="en-IN" b="0" i="1" smtClean="0">
                                    <a:solidFill>
                                      <a:srgbClr val="FF0000"/>
                                    </a:solidFill>
                                    <a:latin typeface="Cambria Math" panose="02040503050406030204" pitchFamily="18" charset="0"/>
                                    <a:ea typeface="Cambria Math" panose="02040503050406030204" pitchFamily="18" charset="0"/>
                                  </a:rPr>
                                  <m:t>𝔼</m:t>
                                </m:r>
                                <m:r>
                                  <a:rPr lang="en-IN" b="0" i="1" smtClean="0">
                                    <a:solidFill>
                                      <a:srgbClr val="FF0000"/>
                                    </a:solidFill>
                                    <a:latin typeface="Cambria Math" panose="02040503050406030204" pitchFamily="18" charset="0"/>
                                    <a:ea typeface="Cambria Math" panose="02040503050406030204" pitchFamily="18" charset="0"/>
                                  </a:rPr>
                                  <m:t>𝑋</m:t>
                                </m:r>
                              </m:e>
                            </m:d>
                          </m:e>
                          <m:sup>
                            <m:r>
                              <a:rPr lang="en-IN" b="0" i="1" smtClean="0">
                                <a:solidFill>
                                  <a:srgbClr val="FF0000"/>
                                </a:solidFill>
                                <a:latin typeface="Cambria Math" panose="02040503050406030204" pitchFamily="18" charset="0"/>
                                <a:ea typeface="Cambria Math" panose="02040503050406030204" pitchFamily="18" charset="0"/>
                              </a:rPr>
                              <m:t>2</m:t>
                            </m:r>
                          </m:sup>
                        </m:sSup>
                      </m:e>
                    </m:d>
                    <m:r>
                      <a:rPr lang="en-IN" b="0" i="1" smtClean="0">
                        <a:solidFill>
                          <a:schemeClr val="tx1"/>
                        </a:solidFill>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e>
                          <m:sup>
                            <m:r>
                              <a:rPr lang="en-IN" b="0" i="1" smtClean="0">
                                <a:latin typeface="Cambria Math" panose="02040503050406030204" pitchFamily="18" charset="0"/>
                                <a:ea typeface="Cambria Math" panose="02040503050406030204" pitchFamily="18" charset="0"/>
                              </a:rPr>
                              <m:t>2</m:t>
                            </m:r>
                          </m:sup>
                        </m:sSup>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e>
                    </m:nary>
                  </m:oMath>
                </a14:m>
                <a:endParaRPr lang="en-IN" b="0" dirty="0">
                  <a:ea typeface="Cambria Math" panose="02040503050406030204" pitchFamily="18" charset="0"/>
                </a:endParaRPr>
              </a:p>
              <a:p>
                <a:pPr lvl="2"/>
                <a:r>
                  <a:rPr lang="en-IN" dirty="0">
                    <a:ea typeface="Cambria Math" panose="02040503050406030204" pitchFamily="18" charset="0"/>
                  </a:rPr>
                  <a:t>Can be simplified to obtain another (equivalent) definition</a:t>
                </a:r>
              </a:p>
              <a:p>
                <a:pPr lvl="2"/>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𝜇</m:t>
                                </m:r>
                              </m:e>
                            </m:d>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𝑋</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𝜇</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𝑋</m:t>
                            </m:r>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𝜇</m:t>
                            </m:r>
                          </m:e>
                          <m:sup>
                            <m:r>
                              <a:rPr lang="en-IN" b="0" i="1" smtClean="0">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b="0" dirty="0">
                  <a:ea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𝑋</m:t>
                            </m:r>
                          </m:e>
                          <m:sup>
                            <m:r>
                              <a:rPr lang="en-IN">
                                <a:latin typeface="Cambria Math" panose="02040503050406030204" pitchFamily="18" charset="0"/>
                                <a:ea typeface="Cambria Math" panose="02040503050406030204" pitchFamily="18" charset="0"/>
                              </a:rPr>
                              <m:t>2</m:t>
                            </m:r>
                          </m:sup>
                        </m:sSup>
                      </m:e>
                    </m:d>
                    <m:r>
                      <a:rPr lang="en-IN">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𝜇</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r>
                      <a:rPr lang="en-IN" smtClean="0">
                        <a:solidFill>
                          <a:srgbClr val="FF0000"/>
                        </a:solidFill>
                        <a:latin typeface="Cambria Math" panose="02040503050406030204" pitchFamily="18" charset="0"/>
                        <a:ea typeface="Cambria Math" panose="02040503050406030204" pitchFamily="18" charset="0"/>
                      </a:rPr>
                      <m:t>𝔼</m:t>
                    </m:r>
                    <m:d>
                      <m:dPr>
                        <m:begChr m:val="["/>
                        <m:endChr m:val="]"/>
                        <m:ctrlPr>
                          <a:rPr lang="en-IN" i="1">
                            <a:solidFill>
                              <a:srgbClr val="FF0000"/>
                            </a:solidFill>
                            <a:latin typeface="Cambria Math" panose="02040503050406030204" pitchFamily="18" charset="0"/>
                            <a:ea typeface="Cambria Math" panose="02040503050406030204" pitchFamily="18" charset="0"/>
                          </a:rPr>
                        </m:ctrlPr>
                      </m:dPr>
                      <m:e>
                        <m:sSup>
                          <m:sSupPr>
                            <m:ctrlPr>
                              <a:rPr lang="en-IN" i="1">
                                <a:solidFill>
                                  <a:srgbClr val="FF0000"/>
                                </a:solidFill>
                                <a:latin typeface="Cambria Math" panose="02040503050406030204" pitchFamily="18" charset="0"/>
                                <a:ea typeface="Cambria Math" panose="02040503050406030204" pitchFamily="18" charset="0"/>
                              </a:rPr>
                            </m:ctrlPr>
                          </m:sSupPr>
                          <m:e>
                            <m:r>
                              <a:rPr lang="en-IN">
                                <a:solidFill>
                                  <a:srgbClr val="FF0000"/>
                                </a:solidFill>
                                <a:latin typeface="Cambria Math" panose="02040503050406030204" pitchFamily="18" charset="0"/>
                                <a:ea typeface="Cambria Math" panose="02040503050406030204" pitchFamily="18" charset="0"/>
                              </a:rPr>
                              <m:t>𝑋</m:t>
                            </m:r>
                          </m:e>
                          <m:sup>
                            <m:r>
                              <a:rPr lang="en-IN">
                                <a:solidFill>
                                  <a:srgbClr val="FF0000"/>
                                </a:solidFill>
                                <a:latin typeface="Cambria Math" panose="02040503050406030204" pitchFamily="18" charset="0"/>
                                <a:ea typeface="Cambria Math" panose="02040503050406030204" pitchFamily="18" charset="0"/>
                              </a:rPr>
                              <m:t>2</m:t>
                            </m:r>
                          </m:sup>
                        </m:sSup>
                      </m:e>
                    </m:d>
                    <m:r>
                      <a:rPr lang="en-IN">
                        <a:solidFill>
                          <a:srgbClr val="FF0000"/>
                        </a:solidFill>
                        <a:latin typeface="Cambria Math" panose="02040503050406030204" pitchFamily="18" charset="0"/>
                        <a:ea typeface="Cambria Math" panose="02040503050406030204" pitchFamily="18" charset="0"/>
                      </a:rPr>
                      <m:t>−</m:t>
                    </m:r>
                    <m:sSup>
                      <m:sSupPr>
                        <m:ctrlPr>
                          <a:rPr lang="en-IN" i="1">
                            <a:solidFill>
                              <a:srgbClr val="FF0000"/>
                            </a:solidFill>
                            <a:latin typeface="Cambria Math" panose="02040503050406030204" pitchFamily="18" charset="0"/>
                            <a:ea typeface="Cambria Math" panose="02040503050406030204" pitchFamily="18" charset="0"/>
                          </a:rPr>
                        </m:ctrlPr>
                      </m:sSupPr>
                      <m:e>
                        <m:d>
                          <m:dPr>
                            <m:ctrlPr>
                              <a:rPr lang="en-IN" b="0" i="1" smtClean="0">
                                <a:solidFill>
                                  <a:srgbClr val="FF0000"/>
                                </a:solidFill>
                                <a:latin typeface="Cambria Math" panose="02040503050406030204" pitchFamily="18" charset="0"/>
                                <a:ea typeface="Cambria Math" panose="02040503050406030204" pitchFamily="18" charset="0"/>
                              </a:rPr>
                            </m:ctrlPr>
                          </m:dPr>
                          <m:e>
                            <m:r>
                              <a:rPr lang="en-IN">
                                <a:solidFill>
                                  <a:srgbClr val="FF0000"/>
                                </a:solidFill>
                                <a:latin typeface="Cambria Math" panose="02040503050406030204" pitchFamily="18" charset="0"/>
                                <a:ea typeface="Cambria Math" panose="02040503050406030204" pitchFamily="18" charset="0"/>
                              </a:rPr>
                              <m:t>𝔼</m:t>
                            </m:r>
                            <m:d>
                              <m:dPr>
                                <m:begChr m:val="["/>
                                <m:endChr m:val="]"/>
                                <m:ctrlPr>
                                  <a:rPr lang="en-IN" i="1">
                                    <a:solidFill>
                                      <a:srgbClr val="FF0000"/>
                                    </a:solidFill>
                                    <a:latin typeface="Cambria Math" panose="02040503050406030204" pitchFamily="18" charset="0"/>
                                    <a:ea typeface="Cambria Math" panose="02040503050406030204" pitchFamily="18" charset="0"/>
                                  </a:rPr>
                                </m:ctrlPr>
                              </m:dPr>
                              <m:e>
                                <m:r>
                                  <a:rPr lang="en-IN" b="0" i="1" smtClean="0">
                                    <a:solidFill>
                                      <a:srgbClr val="FF0000"/>
                                    </a:solidFill>
                                    <a:latin typeface="Cambria Math" panose="02040503050406030204" pitchFamily="18" charset="0"/>
                                    <a:ea typeface="Cambria Math" panose="02040503050406030204" pitchFamily="18" charset="0"/>
                                  </a:rPr>
                                  <m:t>𝑋</m:t>
                                </m:r>
                              </m:e>
                            </m:d>
                          </m:e>
                        </m:d>
                      </m:e>
                      <m:sup>
                        <m:r>
                          <a:rPr lang="en-IN">
                            <a:solidFill>
                              <a:srgbClr val="FF0000"/>
                            </a:solidFill>
                            <a:latin typeface="Cambria Math" panose="02040503050406030204" pitchFamily="18" charset="0"/>
                            <a:ea typeface="Cambria Math" panose="02040503050406030204" pitchFamily="18" charset="0"/>
                          </a:rPr>
                          <m:t>2</m:t>
                        </m:r>
                      </m:sup>
                    </m:sSup>
                  </m:oMath>
                </a14:m>
                <a:endParaRPr lang="en-IN" b="0" dirty="0">
                  <a:ea typeface="Cambria Math" panose="02040503050406030204" pitchFamily="18" charset="0"/>
                </a:endParaRPr>
              </a:p>
              <a:p>
                <a:pPr lvl="2"/>
                <a:r>
                  <a:rPr lang="en-IN" dirty="0">
                    <a:ea typeface="Cambria Math" panose="02040503050406030204" pitchFamily="18" charset="0"/>
                  </a:rPr>
                  <a:t>Notice: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𝜇</m:t>
                            </m:r>
                          </m:e>
                        </m:d>
                      </m:e>
                      <m:sup>
                        <m:r>
                          <a:rPr lang="en-IN">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≥0</m:t>
                    </m:r>
                  </m:oMath>
                </a14:m>
                <a:r>
                  <a:rPr lang="en-IN" b="0" dirty="0">
                    <a:ea typeface="Cambria Math" panose="02040503050406030204" pitchFamily="18" charset="0"/>
                  </a:rPr>
                  <a:t> for all </a:t>
                </a:r>
                <a14:m>
                  <m:oMath xmlns:m="http://schemas.openxmlformats.org/officeDocument/2006/math">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oMath>
                </a14:m>
                <a:r>
                  <a:rPr lang="en-IN" b="0" dirty="0">
                    <a:ea typeface="Cambria Math" panose="02040503050406030204" pitchFamily="18" charset="0"/>
                  </a:rPr>
                  <a:t> which means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𝜇</m:t>
                                </m:r>
                              </m:e>
                            </m:d>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≥0</m:t>
                    </m:r>
                  </m:oMath>
                </a14:m>
                <a:r>
                  <a:rPr lang="en-IN" b="0" dirty="0">
                    <a:ea typeface="Cambria Math" panose="02040503050406030204" pitchFamily="18" charset="0"/>
                  </a:rPr>
                  <a:t> which means that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𝑋</m:t>
                            </m:r>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e>
                            </m:d>
                          </m:e>
                        </m:d>
                      </m:e>
                      <m:sup>
                        <m:r>
                          <a:rPr lang="en-IN">
                            <a:latin typeface="Cambria Math" panose="02040503050406030204" pitchFamily="18" charset="0"/>
                            <a:ea typeface="Cambria Math" panose="02040503050406030204" pitchFamily="18" charset="0"/>
                          </a:rPr>
                          <m:t>2</m:t>
                        </m:r>
                      </m:sup>
                    </m:sSup>
                  </m:oMath>
                </a14:m>
                <a:r>
                  <a:rPr lang="en-IN" b="0" dirty="0">
                    <a:ea typeface="Cambria Math" panose="02040503050406030204" pitchFamily="18" charset="0"/>
                  </a:rPr>
                  <a:t> for all </a:t>
                </a:r>
                <a:r>
                  <a:rPr lang="en-IN" b="0" dirty="0" err="1">
                    <a:ea typeface="Cambria Math" panose="02040503050406030204" pitchFamily="18" charset="0"/>
                  </a:rPr>
                  <a:t>r.v</a:t>
                </a:r>
                <a:r>
                  <a:rPr lang="en-IN" b="0" dirty="0">
                    <a:ea typeface="Cambria Math" panose="02040503050406030204" pitchFamily="18" charset="0"/>
                  </a:rPr>
                  <a:t>. </a:t>
                </a:r>
                <a14:m>
                  <m:oMath xmlns:m="http://schemas.openxmlformats.org/officeDocument/2006/math">
                    <m:r>
                      <a:rPr lang="en-IN" b="0" i="1" smtClean="0">
                        <a:latin typeface="Cambria Math" panose="02040503050406030204" pitchFamily="18" charset="0"/>
                        <a:ea typeface="Cambria Math" panose="02040503050406030204" pitchFamily="18" charset="0"/>
                      </a:rPr>
                      <m:t>𝑋</m:t>
                    </m:r>
                  </m:oMath>
                </a14:m>
                <a:r>
                  <a:rPr lang="en-IN" b="0" dirty="0">
                    <a:ea typeface="Cambria Math" panose="02040503050406030204" pitchFamily="18" charset="0"/>
                  </a:rPr>
                  <a:t>. Also </a:t>
                </a:r>
                <a14:m>
                  <m:oMath xmlns:m="http://schemas.openxmlformats.org/officeDocument/2006/math">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≥0</m:t>
                    </m:r>
                  </m:oMath>
                </a14:m>
                <a:r>
                  <a:rPr lang="en-IN" b="0" dirty="0">
                    <a:ea typeface="Cambria Math" panose="02040503050406030204" pitchFamily="18" charset="0"/>
                  </a:rPr>
                  <a:t> for all </a:t>
                </a:r>
                <a:r>
                  <a:rPr lang="en-IN" b="0" dirty="0" err="1">
                    <a:ea typeface="Cambria Math" panose="02040503050406030204" pitchFamily="18" charset="0"/>
                  </a:rPr>
                  <a:t>r.v</a:t>
                </a:r>
                <a:r>
                  <a:rPr lang="en-IN" b="0" dirty="0">
                    <a:ea typeface="Cambria Math" panose="02040503050406030204" pitchFamily="18" charset="0"/>
                  </a:rPr>
                  <a:t>. </a:t>
                </a:r>
                <a14:m>
                  <m:oMath xmlns:m="http://schemas.openxmlformats.org/officeDocument/2006/math">
                    <m:r>
                      <a:rPr lang="en-IN" b="0" i="1" smtClean="0">
                        <a:latin typeface="Cambria Math" panose="02040503050406030204" pitchFamily="18" charset="0"/>
                        <a:ea typeface="Cambria Math" panose="02040503050406030204" pitchFamily="18" charset="0"/>
                      </a:rPr>
                      <m:t>𝑋</m:t>
                    </m:r>
                  </m:oMath>
                </a14:m>
                <a:endParaRPr lang="en-IN" b="0" dirty="0">
                  <a:ea typeface="Cambria Math" panose="02040503050406030204" pitchFamily="18" charset="0"/>
                </a:endParaRPr>
              </a:p>
              <a:p>
                <a:r>
                  <a:rPr lang="en-IN" b="1" dirty="0">
                    <a:ea typeface="Cambria Math" panose="02040503050406030204" pitchFamily="18" charset="0"/>
                  </a:rPr>
                  <a:t>Standard deviation</a:t>
                </a:r>
                <a:r>
                  <a:rPr lang="en-IN" dirty="0">
                    <a:ea typeface="Cambria Math" panose="02040503050406030204" pitchFamily="18" charset="0"/>
                  </a:rPr>
                  <a:t>: the square root of the variance (denoted </a:t>
                </a:r>
                <a14:m>
                  <m:oMath xmlns:m="http://schemas.openxmlformats.org/officeDocument/2006/math">
                    <m:r>
                      <a:rPr lang="en-IN" b="0" i="1" smtClean="0">
                        <a:latin typeface="Cambria Math" panose="02040503050406030204" pitchFamily="18" charset="0"/>
                        <a:ea typeface="Cambria Math" panose="02040503050406030204" pitchFamily="18" charset="0"/>
                      </a:rPr>
                      <m:t>𝜎</m:t>
                    </m:r>
                  </m:oMath>
                </a14:m>
                <a:r>
                  <a:rPr lang="en-IN" b="0" dirty="0">
                    <a:ea typeface="Cambria Math" panose="020405030504060302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73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10</a:t>
            </a:fld>
            <a:endParaRPr lang="en-US"/>
          </a:p>
        </p:txBody>
      </p:sp>
    </p:spTree>
    <p:extLst>
      <p:ext uri="{BB962C8B-B14F-4D97-AF65-F5344CB8AC3E}">
        <p14:creationId xmlns:p14="http://schemas.microsoft.com/office/powerpoint/2010/main" val="115084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4" name="Slide Number Placeholder 3"/>
          <p:cNvSpPr>
            <a:spLocks noGrp="1"/>
          </p:cNvSpPr>
          <p:nvPr>
            <p:ph type="sldNum" sz="quarter" idx="12"/>
          </p:nvPr>
        </p:nvSpPr>
        <p:spPr/>
        <p:txBody>
          <a:bodyPr/>
          <a:lstStyle/>
          <a:p>
            <a:fld id="{157B8E69-23A9-4619-9CFE-E27BFD8A78F9}" type="slidenum">
              <a:rPr lang="en-US" smtClean="0"/>
              <a:t>11</a:t>
            </a:fld>
            <a:endParaRPr lang="en-US"/>
          </a:p>
        </p:txBody>
      </p:sp>
      <p:sp>
        <p:nvSpPr>
          <p:cNvPr id="15" name="Rectangle 14"/>
          <p:cNvSpPr/>
          <p:nvPr/>
        </p:nvSpPr>
        <p:spPr>
          <a:xfrm>
            <a:off x="1812176" y="3252632"/>
            <a:ext cx="277402"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2399891" y="2748632"/>
            <a:ext cx="277402" cy="10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2987606" y="2244632"/>
            <a:ext cx="277402" cy="15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3575321" y="1740632"/>
            <a:ext cx="277402" cy="20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3" name="Group 42"/>
          <p:cNvGrpSpPr/>
          <p:nvPr/>
        </p:nvGrpSpPr>
        <p:grpSpPr>
          <a:xfrm>
            <a:off x="213165" y="573907"/>
            <a:ext cx="5341226" cy="3710337"/>
            <a:chOff x="213165" y="432774"/>
            <a:chExt cx="5341226" cy="3710337"/>
          </a:xfrm>
        </p:grpSpPr>
        <p:cxnSp>
          <p:nvCxnSpPr>
            <p:cNvPr id="6" name="Straight Connector 5"/>
            <p:cNvCxnSpPr/>
            <p:nvPr/>
          </p:nvCxnSpPr>
          <p:spPr>
            <a:xfrm>
              <a:off x="1270494" y="1154094"/>
              <a:ext cx="0" cy="283566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213165" y="751835"/>
                  <a:ext cx="101714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i="1" smtClean="0">
                            <a:latin typeface="Cambria Math" panose="02040503050406030204" pitchFamily="18" charset="0"/>
                            <a:ea typeface="Cambria Math" panose="02040503050406030204" pitchFamily="18" charset="0"/>
                          </a:rPr>
                          <m:t>ℙ</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m:t>
                            </m:r>
                          </m:e>
                        </m:d>
                      </m:oMath>
                    </m:oMathPara>
                  </a14:m>
                  <a:endParaRPr lang="en-IN"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13165" y="751835"/>
                  <a:ext cx="1017141" cy="52322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022211" y="3619891"/>
                  <a:ext cx="53218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𝑋</m:t>
                        </m:r>
                      </m:oMath>
                    </m:oMathPara>
                  </a14:m>
                  <a:endParaRPr lang="en-IN"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022211" y="3619891"/>
                  <a:ext cx="532180" cy="523220"/>
                </a:xfrm>
                <a:prstGeom prst="rect">
                  <a:avLst/>
                </a:prstGeom>
                <a:blipFill>
                  <a:blip r:embed="rId3"/>
                  <a:stretch>
                    <a:fillRect/>
                  </a:stretch>
                </a:blipFill>
              </p:spPr>
              <p:txBody>
                <a:bodyPr/>
                <a:lstStyle/>
                <a:p>
                  <a:r>
                    <a:rPr lang="en-IN">
                      <a:noFill/>
                    </a:rPr>
                    <a:t> </a:t>
                  </a:r>
                </a:p>
              </p:txBody>
            </p:sp>
          </mc:Fallback>
        </mc:AlternateContent>
        <p:sp>
          <p:nvSpPr>
            <p:cNvPr id="12" name="TextBox 11"/>
            <p:cNvSpPr txBox="1"/>
            <p:nvPr/>
          </p:nvSpPr>
          <p:spPr>
            <a:xfrm>
              <a:off x="1270494" y="3619891"/>
              <a:ext cx="3914454" cy="369332"/>
            </a:xfrm>
            <a:prstGeom prst="rect">
              <a:avLst/>
            </a:prstGeom>
            <a:noFill/>
          </p:spPr>
          <p:txBody>
            <a:bodyPr wrap="square" rtlCol="0">
              <a:spAutoFit/>
            </a:bodyPr>
            <a:lstStyle/>
            <a:p>
              <a:r>
                <a:rPr lang="en-IN" dirty="0"/>
                <a:t>0        1         2         3         4         5        6</a:t>
              </a:r>
            </a:p>
          </p:txBody>
        </p:sp>
        <p:sp>
          <p:nvSpPr>
            <p:cNvPr id="14" name="TextBox 13"/>
            <p:cNvSpPr txBox="1"/>
            <p:nvPr/>
          </p:nvSpPr>
          <p:spPr>
            <a:xfrm rot="16200000">
              <a:off x="-488777" y="1862902"/>
              <a:ext cx="3229587" cy="369332"/>
            </a:xfrm>
            <a:prstGeom prst="rect">
              <a:avLst/>
            </a:prstGeom>
            <a:noFill/>
          </p:spPr>
          <p:txBody>
            <a:bodyPr wrap="square" rtlCol="0">
              <a:spAutoFit/>
            </a:bodyPr>
            <a:lstStyle/>
            <a:p>
              <a:r>
                <a:rPr lang="en-IN" dirty="0"/>
                <a:t>0    0.1    0.2    0.3    0.4 </a:t>
              </a:r>
            </a:p>
          </p:txBody>
        </p:sp>
        <p:cxnSp>
          <p:nvCxnSpPr>
            <p:cNvPr id="8" name="Straight Connector 7"/>
            <p:cNvCxnSpPr/>
            <p:nvPr/>
          </p:nvCxnSpPr>
          <p:spPr>
            <a:xfrm>
              <a:off x="878705" y="3619891"/>
              <a:ext cx="4306243" cy="0"/>
            </a:xfrm>
            <a:prstGeom prst="line">
              <a:avLst/>
            </a:prstGeom>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941350" y="4437304"/>
                <a:ext cx="4066575" cy="1077218"/>
              </a:xfrm>
              <a:prstGeom prst="rect">
                <a:avLst/>
              </a:prstGeom>
              <a:noFill/>
            </p:spPr>
            <p:txBody>
              <a:bodyPr wrap="square" rtlCol="0">
                <a:spAutoFit/>
              </a:bodyPr>
              <a:lstStyle/>
              <a:p>
                <a14:m>
                  <m:oMath xmlns:m="http://schemas.openxmlformats.org/officeDocument/2006/math">
                    <m:r>
                      <a:rPr lang="en-IN" sz="3200" i="1" smtClean="0">
                        <a:latin typeface="Cambria Math" panose="02040503050406030204" pitchFamily="18" charset="0"/>
                        <a:ea typeface="Cambria Math" panose="02040503050406030204" pitchFamily="18" charset="0"/>
                      </a:rPr>
                      <m:t>𝔼</m:t>
                    </m:r>
                    <m:r>
                      <a:rPr lang="en-IN" sz="3200" b="0" i="1" smtClean="0">
                        <a:latin typeface="Cambria Math" panose="02040503050406030204" pitchFamily="18" charset="0"/>
                        <a:ea typeface="Cambria Math" panose="02040503050406030204" pitchFamily="18" charset="0"/>
                      </a:rPr>
                      <m:t>𝑋</m:t>
                    </m:r>
                    <m:r>
                      <a:rPr lang="en-IN" sz="3200" b="0" i="0" smtClean="0">
                        <a:latin typeface="Cambria Math" panose="02040503050406030204" pitchFamily="18" charset="0"/>
                        <a:ea typeface="Cambria Math" panose="02040503050406030204" pitchFamily="18" charset="0"/>
                      </a:rPr>
                      <m:t>=3</m:t>
                    </m:r>
                  </m:oMath>
                </a14:m>
                <a:r>
                  <a:rPr lang="en-IN" sz="3200" dirty="0"/>
                  <a:t>, </a:t>
                </a:r>
                <a14:m>
                  <m:oMath xmlns:m="http://schemas.openxmlformats.org/officeDocument/2006/math">
                    <m:r>
                      <m:rPr>
                        <m:sty m:val="p"/>
                      </m:rPr>
                      <a:rPr lang="en-IN" sz="3200" b="0" i="0" smtClean="0">
                        <a:latin typeface="Cambria Math" panose="02040503050406030204" pitchFamily="18" charset="0"/>
                      </a:rPr>
                      <m:t>med</m:t>
                    </m:r>
                    <m:d>
                      <m:dPr>
                        <m:ctrlPr>
                          <a:rPr lang="en-IN" sz="3200" b="0" i="1" smtClean="0">
                            <a:latin typeface="Cambria Math" panose="02040503050406030204" pitchFamily="18" charset="0"/>
                          </a:rPr>
                        </m:ctrlPr>
                      </m:dPr>
                      <m:e>
                        <m:r>
                          <a:rPr lang="en-IN" sz="3200" b="0" i="1" smtClean="0">
                            <a:latin typeface="Cambria Math" panose="02040503050406030204" pitchFamily="18" charset="0"/>
                          </a:rPr>
                          <m:t>𝑋</m:t>
                        </m:r>
                      </m:e>
                    </m:d>
                    <m:r>
                      <a:rPr lang="en-IN" sz="3200" b="0" i="1" smtClean="0">
                        <a:latin typeface="Cambria Math" panose="02040503050406030204" pitchFamily="18" charset="0"/>
                      </a:rPr>
                      <m:t>=</m:t>
                    </m:r>
                    <m:r>
                      <a:rPr lang="en-IN" sz="3200" b="0" i="0" smtClean="0">
                        <a:latin typeface="Cambria Math" panose="02040503050406030204" pitchFamily="18" charset="0"/>
                      </a:rPr>
                      <m:t>3</m:t>
                    </m:r>
                  </m:oMath>
                </a14:m>
                <a:r>
                  <a:rPr lang="en-IN" sz="3200" dirty="0"/>
                  <a:t>, </a:t>
                </a:r>
                <a14:m>
                  <m:oMath xmlns:m="http://schemas.openxmlformats.org/officeDocument/2006/math">
                    <m:r>
                      <m:rPr>
                        <m:sty m:val="p"/>
                      </m:rPr>
                      <a:rPr lang="en-IN" sz="3200" b="0" i="0" dirty="0" smtClean="0">
                        <a:latin typeface="Cambria Math" panose="02040503050406030204" pitchFamily="18" charset="0"/>
                      </a:rPr>
                      <m:t>mode</m:t>
                    </m:r>
                    <m:d>
                      <m:dPr>
                        <m:ctrlPr>
                          <a:rPr lang="en-IN" sz="3200" b="0" i="1" dirty="0" smtClean="0">
                            <a:latin typeface="Cambria Math" panose="02040503050406030204" pitchFamily="18" charset="0"/>
                          </a:rPr>
                        </m:ctrlPr>
                      </m:dPr>
                      <m:e>
                        <m:r>
                          <a:rPr lang="en-IN" sz="3200" b="0" i="1" dirty="0" smtClean="0">
                            <a:latin typeface="Cambria Math" panose="02040503050406030204" pitchFamily="18" charset="0"/>
                          </a:rPr>
                          <m:t>𝑋</m:t>
                        </m:r>
                      </m:e>
                    </m:d>
                    <m:r>
                      <a:rPr lang="en-IN" sz="3200" b="0" i="1" dirty="0" smtClean="0">
                        <a:latin typeface="Cambria Math" panose="02040503050406030204" pitchFamily="18" charset="0"/>
                      </a:rPr>
                      <m:t>=4</m:t>
                    </m:r>
                  </m:oMath>
                </a14:m>
                <a:r>
                  <a:rPr lang="en-IN" sz="3200" dirty="0"/>
                  <a:t>, </a:t>
                </a:r>
                <a14:m>
                  <m:oMath xmlns:m="http://schemas.openxmlformats.org/officeDocument/2006/math">
                    <m:r>
                      <a:rPr lang="en-IN" sz="3200" i="1" smtClean="0">
                        <a:latin typeface="Cambria Math" panose="02040503050406030204" pitchFamily="18" charset="0"/>
                        <a:ea typeface="Cambria Math" panose="02040503050406030204" pitchFamily="18" charset="0"/>
                      </a:rPr>
                      <m:t>𝕍</m:t>
                    </m:r>
                    <m:r>
                      <a:rPr lang="en-IN" sz="3200" b="0" i="1" smtClean="0">
                        <a:latin typeface="Cambria Math" panose="02040503050406030204" pitchFamily="18" charset="0"/>
                        <a:ea typeface="Cambria Math" panose="02040503050406030204" pitchFamily="18" charset="0"/>
                      </a:rPr>
                      <m:t>𝑋</m:t>
                    </m:r>
                    <m:r>
                      <a:rPr lang="en-IN" sz="3200" b="0" i="1" smtClean="0">
                        <a:latin typeface="Cambria Math" panose="02040503050406030204" pitchFamily="18" charset="0"/>
                        <a:ea typeface="Cambria Math" panose="02040503050406030204" pitchFamily="18" charset="0"/>
                      </a:rPr>
                      <m:t>=1</m:t>
                    </m:r>
                  </m:oMath>
                </a14:m>
                <a:endParaRPr lang="en-IN" sz="3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941350" y="4437304"/>
                <a:ext cx="4066575" cy="1077218"/>
              </a:xfrm>
              <a:prstGeom prst="rect">
                <a:avLst/>
              </a:prstGeom>
              <a:blipFill>
                <a:blip r:embed="rId4"/>
                <a:stretch>
                  <a:fillRect t="-6780" r="-1796" b="-18079"/>
                </a:stretch>
              </a:blipFill>
            </p:spPr>
            <p:txBody>
              <a:bodyPr/>
              <a:lstStyle/>
              <a:p>
                <a:r>
                  <a:rPr lang="en-IN">
                    <a:noFill/>
                  </a:rPr>
                  <a:t> </a:t>
                </a:r>
              </a:p>
            </p:txBody>
          </p:sp>
        </mc:Fallback>
      </mc:AlternateContent>
      <p:sp>
        <p:nvSpPr>
          <p:cNvPr id="49" name="Rectangle 48"/>
          <p:cNvSpPr/>
          <p:nvPr/>
        </p:nvSpPr>
        <p:spPr>
          <a:xfrm>
            <a:off x="7271454" y="3252632"/>
            <a:ext cx="277402"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p:cNvSpPr/>
          <p:nvPr/>
        </p:nvSpPr>
        <p:spPr>
          <a:xfrm>
            <a:off x="8388969" y="2748632"/>
            <a:ext cx="277402" cy="10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p:cNvSpPr/>
          <p:nvPr/>
        </p:nvSpPr>
        <p:spPr>
          <a:xfrm>
            <a:off x="8978848" y="1740632"/>
            <a:ext cx="277402" cy="20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0" name="TextBox 59"/>
              <p:cNvSpPr txBox="1"/>
              <p:nvPr/>
            </p:nvSpPr>
            <p:spPr>
              <a:xfrm>
                <a:off x="6928264" y="4437304"/>
                <a:ext cx="4853058" cy="1077218"/>
              </a:xfrm>
              <a:prstGeom prst="rect">
                <a:avLst/>
              </a:prstGeom>
              <a:noFill/>
            </p:spPr>
            <p:txBody>
              <a:bodyPr wrap="square" rtlCol="0">
                <a:spAutoFit/>
              </a:bodyPr>
              <a:lstStyle/>
              <a:p>
                <a14:m>
                  <m:oMath xmlns:m="http://schemas.openxmlformats.org/officeDocument/2006/math">
                    <m:r>
                      <a:rPr lang="en-IN" sz="3200" i="1" smtClean="0">
                        <a:latin typeface="Cambria Math" panose="02040503050406030204" pitchFamily="18" charset="0"/>
                        <a:ea typeface="Cambria Math" panose="02040503050406030204" pitchFamily="18" charset="0"/>
                      </a:rPr>
                      <m:t>𝔼</m:t>
                    </m:r>
                    <m:r>
                      <a:rPr lang="en-IN" sz="3200" b="0" i="1" smtClean="0">
                        <a:latin typeface="Cambria Math" panose="02040503050406030204" pitchFamily="18" charset="0"/>
                        <a:ea typeface="Cambria Math" panose="02040503050406030204" pitchFamily="18" charset="0"/>
                      </a:rPr>
                      <m:t>𝑋</m:t>
                    </m:r>
                    <m:r>
                      <a:rPr lang="en-IN" sz="3200" b="0" i="0" smtClean="0">
                        <a:latin typeface="Cambria Math" panose="02040503050406030204" pitchFamily="18" charset="0"/>
                        <a:ea typeface="Cambria Math" panose="02040503050406030204" pitchFamily="18" charset="0"/>
                      </a:rPr>
                      <m:t>=3</m:t>
                    </m:r>
                  </m:oMath>
                </a14:m>
                <a:r>
                  <a:rPr lang="en-IN" sz="3200" dirty="0"/>
                  <a:t>, </a:t>
                </a:r>
                <a14:m>
                  <m:oMath xmlns:m="http://schemas.openxmlformats.org/officeDocument/2006/math">
                    <m:r>
                      <m:rPr>
                        <m:sty m:val="p"/>
                      </m:rPr>
                      <a:rPr lang="en-IN" sz="3200" b="0" i="0" smtClean="0">
                        <a:latin typeface="Cambria Math" panose="02040503050406030204" pitchFamily="18" charset="0"/>
                      </a:rPr>
                      <m:t>med</m:t>
                    </m:r>
                    <m:d>
                      <m:dPr>
                        <m:ctrlPr>
                          <a:rPr lang="en-IN" sz="3200" b="0" i="1" smtClean="0">
                            <a:latin typeface="Cambria Math" panose="02040503050406030204" pitchFamily="18" charset="0"/>
                          </a:rPr>
                        </m:ctrlPr>
                      </m:dPr>
                      <m:e>
                        <m:r>
                          <a:rPr lang="en-IN" sz="3200" b="0" i="1" smtClean="0">
                            <a:latin typeface="Cambria Math" panose="02040503050406030204" pitchFamily="18" charset="0"/>
                          </a:rPr>
                          <m:t>𝑋</m:t>
                        </m:r>
                      </m:e>
                    </m:d>
                    <m:r>
                      <a:rPr lang="en-IN" sz="3200" b="0" i="1" smtClean="0">
                        <a:latin typeface="Cambria Math" panose="02040503050406030204" pitchFamily="18" charset="0"/>
                      </a:rPr>
                      <m:t>=</m:t>
                    </m:r>
                    <m:r>
                      <a:rPr lang="en-IN" sz="3200" b="0" i="0" smtClean="0">
                        <a:latin typeface="Cambria Math" panose="02040503050406030204" pitchFamily="18" charset="0"/>
                      </a:rPr>
                      <m:t>3</m:t>
                    </m:r>
                  </m:oMath>
                </a14:m>
                <a:r>
                  <a:rPr lang="en-IN" sz="3200" dirty="0"/>
                  <a:t>, </a:t>
                </a:r>
                <a14:m>
                  <m:oMath xmlns:m="http://schemas.openxmlformats.org/officeDocument/2006/math">
                    <m:r>
                      <m:rPr>
                        <m:sty m:val="p"/>
                      </m:rPr>
                      <a:rPr lang="en-IN" sz="3200" b="0" i="0" dirty="0" smtClean="0">
                        <a:latin typeface="Cambria Math" panose="02040503050406030204" pitchFamily="18" charset="0"/>
                      </a:rPr>
                      <m:t>mode</m:t>
                    </m:r>
                    <m:d>
                      <m:dPr>
                        <m:ctrlPr>
                          <a:rPr lang="en-IN" sz="3200" b="0" i="1" dirty="0" smtClean="0">
                            <a:latin typeface="Cambria Math" panose="02040503050406030204" pitchFamily="18" charset="0"/>
                          </a:rPr>
                        </m:ctrlPr>
                      </m:dPr>
                      <m:e>
                        <m:r>
                          <a:rPr lang="en-IN" sz="3200" b="0" i="1" dirty="0" smtClean="0">
                            <a:latin typeface="Cambria Math" panose="02040503050406030204" pitchFamily="18" charset="0"/>
                          </a:rPr>
                          <m:t>𝑋</m:t>
                        </m:r>
                      </m:e>
                    </m:d>
                    <m:r>
                      <a:rPr lang="en-IN" sz="3200" b="0" i="1" dirty="0" smtClean="0">
                        <a:latin typeface="Cambria Math" panose="02040503050406030204" pitchFamily="18" charset="0"/>
                      </a:rPr>
                      <m:t>=3</m:t>
                    </m:r>
                  </m:oMath>
                </a14:m>
                <a:r>
                  <a:rPr lang="en-IN" sz="3200" dirty="0"/>
                  <a:t>, </a:t>
                </a:r>
                <a14:m>
                  <m:oMath xmlns:m="http://schemas.openxmlformats.org/officeDocument/2006/math">
                    <m:r>
                      <a:rPr lang="en-IN" sz="3200" i="1" smtClean="0">
                        <a:latin typeface="Cambria Math" panose="02040503050406030204" pitchFamily="18" charset="0"/>
                        <a:ea typeface="Cambria Math" panose="02040503050406030204" pitchFamily="18" charset="0"/>
                      </a:rPr>
                      <m:t>𝕍</m:t>
                    </m:r>
                    <m:r>
                      <a:rPr lang="en-IN" sz="3200" b="0" i="1" smtClean="0">
                        <a:latin typeface="Cambria Math" panose="02040503050406030204" pitchFamily="18" charset="0"/>
                        <a:ea typeface="Cambria Math" panose="02040503050406030204" pitchFamily="18" charset="0"/>
                      </a:rPr>
                      <m:t>𝑋</m:t>
                    </m:r>
                    <m:r>
                      <a:rPr lang="en-IN" sz="3200" b="0" i="1" smtClean="0">
                        <a:latin typeface="Cambria Math" panose="02040503050406030204" pitchFamily="18" charset="0"/>
                        <a:ea typeface="Cambria Math" panose="02040503050406030204" pitchFamily="18" charset="0"/>
                      </a:rPr>
                      <m:t>=2.2</m:t>
                    </m:r>
                  </m:oMath>
                </a14:m>
                <a:endParaRPr lang="en-IN" sz="3200" dirty="0"/>
              </a:p>
            </p:txBody>
          </p:sp>
        </mc:Choice>
        <mc:Fallback xmlns="">
          <p:sp>
            <p:nvSpPr>
              <p:cNvPr id="60" name="TextBox 59"/>
              <p:cNvSpPr txBox="1">
                <a:spLocks noRot="1" noChangeAspect="1" noMove="1" noResize="1" noEditPoints="1" noAdjustHandles="1" noChangeArrowheads="1" noChangeShapeType="1" noTextEdit="1"/>
              </p:cNvSpPr>
              <p:nvPr/>
            </p:nvSpPr>
            <p:spPr>
              <a:xfrm>
                <a:off x="6928264" y="4437304"/>
                <a:ext cx="4853058" cy="1077218"/>
              </a:xfrm>
              <a:prstGeom prst="rect">
                <a:avLst/>
              </a:prstGeom>
              <a:blipFill>
                <a:blip r:embed="rId5"/>
                <a:stretch>
                  <a:fillRect t="-6780" b="-18079"/>
                </a:stretch>
              </a:blipFill>
            </p:spPr>
            <p:txBody>
              <a:bodyPr/>
              <a:lstStyle/>
              <a:p>
                <a:r>
                  <a:rPr lang="en-IN">
                    <a:noFill/>
                  </a:rPr>
                  <a:t> </a:t>
                </a:r>
              </a:p>
            </p:txBody>
          </p:sp>
        </mc:Fallback>
      </mc:AlternateContent>
      <p:sp>
        <p:nvSpPr>
          <p:cNvPr id="61" name="Rectangle 60"/>
          <p:cNvSpPr/>
          <p:nvPr/>
        </p:nvSpPr>
        <p:spPr>
          <a:xfrm>
            <a:off x="10691055" y="3252632"/>
            <a:ext cx="277402"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Rectangle 61"/>
          <p:cNvSpPr/>
          <p:nvPr/>
        </p:nvSpPr>
        <p:spPr>
          <a:xfrm>
            <a:off x="9568727" y="2748632"/>
            <a:ext cx="277402" cy="10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p:cNvGrpSpPr/>
          <p:nvPr/>
        </p:nvGrpSpPr>
        <p:grpSpPr>
          <a:xfrm>
            <a:off x="6200079" y="573907"/>
            <a:ext cx="5341226" cy="3710337"/>
            <a:chOff x="213165" y="432774"/>
            <a:chExt cx="5341226" cy="3710337"/>
          </a:xfrm>
        </p:grpSpPr>
        <p:cxnSp>
          <p:nvCxnSpPr>
            <p:cNvPr id="54" name="Straight Connector 53"/>
            <p:cNvCxnSpPr/>
            <p:nvPr/>
          </p:nvCxnSpPr>
          <p:spPr>
            <a:xfrm>
              <a:off x="1270494" y="1154094"/>
              <a:ext cx="0" cy="283566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213165" y="751835"/>
                  <a:ext cx="101714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i="1" smtClean="0">
                            <a:latin typeface="Cambria Math" panose="02040503050406030204" pitchFamily="18" charset="0"/>
                            <a:ea typeface="Cambria Math" panose="02040503050406030204" pitchFamily="18" charset="0"/>
                          </a:rPr>
                          <m:t>ℙ</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m:t>
                            </m:r>
                          </m:e>
                        </m:d>
                      </m:oMath>
                    </m:oMathPara>
                  </a14:m>
                  <a:endParaRPr lang="en-IN" sz="2800" dirty="0"/>
                </a:p>
              </p:txBody>
            </p:sp>
          </mc:Choice>
          <mc:Fallback xmlns="">
            <p:sp>
              <p:nvSpPr>
                <p:cNvPr id="55" name="TextBox 54"/>
                <p:cNvSpPr txBox="1">
                  <a:spLocks noRot="1" noChangeAspect="1" noMove="1" noResize="1" noEditPoints="1" noAdjustHandles="1" noChangeArrowheads="1" noChangeShapeType="1" noTextEdit="1"/>
                </p:cNvSpPr>
                <p:nvPr/>
              </p:nvSpPr>
              <p:spPr>
                <a:xfrm>
                  <a:off x="213165" y="751835"/>
                  <a:ext cx="1017141"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5022211" y="3619891"/>
                  <a:ext cx="53218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𝑋</m:t>
                        </m:r>
                      </m:oMath>
                    </m:oMathPara>
                  </a14:m>
                  <a:endParaRPr lang="en-IN" sz="2800" dirty="0"/>
                </a:p>
              </p:txBody>
            </p:sp>
          </mc:Choice>
          <mc:Fallback xmlns="">
            <p:sp>
              <p:nvSpPr>
                <p:cNvPr id="56" name="TextBox 55"/>
                <p:cNvSpPr txBox="1">
                  <a:spLocks noRot="1" noChangeAspect="1" noMove="1" noResize="1" noEditPoints="1" noAdjustHandles="1" noChangeArrowheads="1" noChangeShapeType="1" noTextEdit="1"/>
                </p:cNvSpPr>
                <p:nvPr/>
              </p:nvSpPr>
              <p:spPr>
                <a:xfrm>
                  <a:off x="5022211" y="3619891"/>
                  <a:ext cx="532180" cy="523220"/>
                </a:xfrm>
                <a:prstGeom prst="rect">
                  <a:avLst/>
                </a:prstGeom>
                <a:blipFill>
                  <a:blip r:embed="rId7"/>
                  <a:stretch>
                    <a:fillRect/>
                  </a:stretch>
                </a:blipFill>
              </p:spPr>
              <p:txBody>
                <a:bodyPr/>
                <a:lstStyle/>
                <a:p>
                  <a:r>
                    <a:rPr lang="en-IN">
                      <a:noFill/>
                    </a:rPr>
                    <a:t> </a:t>
                  </a:r>
                </a:p>
              </p:txBody>
            </p:sp>
          </mc:Fallback>
        </mc:AlternateContent>
        <p:sp>
          <p:nvSpPr>
            <p:cNvPr id="57" name="TextBox 56"/>
            <p:cNvSpPr txBox="1"/>
            <p:nvPr/>
          </p:nvSpPr>
          <p:spPr>
            <a:xfrm>
              <a:off x="1270494" y="3619891"/>
              <a:ext cx="3914454" cy="369332"/>
            </a:xfrm>
            <a:prstGeom prst="rect">
              <a:avLst/>
            </a:prstGeom>
            <a:noFill/>
          </p:spPr>
          <p:txBody>
            <a:bodyPr wrap="square" rtlCol="0">
              <a:spAutoFit/>
            </a:bodyPr>
            <a:lstStyle/>
            <a:p>
              <a:r>
                <a:rPr lang="en-IN" dirty="0"/>
                <a:t>0        1         2         3         4         5        6</a:t>
              </a:r>
            </a:p>
          </p:txBody>
        </p:sp>
        <p:sp>
          <p:nvSpPr>
            <p:cNvPr id="58" name="TextBox 57"/>
            <p:cNvSpPr txBox="1"/>
            <p:nvPr/>
          </p:nvSpPr>
          <p:spPr>
            <a:xfrm rot="16200000">
              <a:off x="-488777" y="1862902"/>
              <a:ext cx="3229587" cy="369332"/>
            </a:xfrm>
            <a:prstGeom prst="rect">
              <a:avLst/>
            </a:prstGeom>
            <a:noFill/>
          </p:spPr>
          <p:txBody>
            <a:bodyPr wrap="square" rtlCol="0">
              <a:spAutoFit/>
            </a:bodyPr>
            <a:lstStyle/>
            <a:p>
              <a:r>
                <a:rPr lang="en-IN" dirty="0"/>
                <a:t>0    0.1    0.2    0.3    0.4 </a:t>
              </a:r>
            </a:p>
          </p:txBody>
        </p:sp>
        <p:cxnSp>
          <p:nvCxnSpPr>
            <p:cNvPr id="59" name="Straight Connector 58"/>
            <p:cNvCxnSpPr/>
            <p:nvPr/>
          </p:nvCxnSpPr>
          <p:spPr>
            <a:xfrm>
              <a:off x="878705" y="3619891"/>
              <a:ext cx="4306243" cy="0"/>
            </a:xfrm>
            <a:prstGeom prst="line">
              <a:avLst/>
            </a:prstGeom>
          </p:spPr>
          <p:style>
            <a:lnRef idx="3">
              <a:schemeClr val="dk1"/>
            </a:lnRef>
            <a:fillRef idx="0">
              <a:schemeClr val="dk1"/>
            </a:fillRef>
            <a:effectRef idx="2">
              <a:schemeClr val="dk1"/>
            </a:effectRef>
            <a:fontRef idx="minor">
              <a:schemeClr val="tx1"/>
            </a:fontRef>
          </p:style>
        </p:cxnSp>
      </p:grpSp>
      <p:sp>
        <p:nvSpPr>
          <p:cNvPr id="63" name="Rectangular Callout 62"/>
          <p:cNvSpPr/>
          <p:nvPr/>
        </p:nvSpPr>
        <p:spPr>
          <a:xfrm>
            <a:off x="878705" y="5722091"/>
            <a:ext cx="7052512" cy="929286"/>
          </a:xfrm>
          <a:prstGeom prst="wedgeRectCallout">
            <a:avLst>
              <a:gd name="adj1" fmla="val 63783"/>
              <a:gd name="adj2" fmla="val -6222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This distribution has the same mean and median as the first one but is more “spread out” hence larger variance</a:t>
            </a:r>
            <a:endParaRPr lang="en-US" sz="2400" dirty="0">
              <a:solidFill>
                <a:schemeClr val="tx1"/>
              </a:solidFill>
              <a:latin typeface="+mj-lt"/>
            </a:endParaRPr>
          </a:p>
        </p:txBody>
      </p:sp>
    </p:spTree>
    <p:extLst>
      <p:ext uri="{BB962C8B-B14F-4D97-AF65-F5344CB8AC3E}">
        <p14:creationId xmlns:p14="http://schemas.microsoft.com/office/powerpoint/2010/main" val="22104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down)">
                                      <p:cBhvr>
                                        <p:cTn id="33" dur="500"/>
                                        <p:tgtEl>
                                          <p:spTgt spid="4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down)">
                                      <p:cBhvr>
                                        <p:cTn id="36" dur="500"/>
                                        <p:tgtEl>
                                          <p:spTgt spid="5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down)">
                                      <p:cBhvr>
                                        <p:cTn id="42" dur="500"/>
                                        <p:tgtEl>
                                          <p:spTgt spid="61"/>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ipe(down)">
                                      <p:cBhvr>
                                        <p:cTn id="45" dur="500"/>
                                        <p:tgtEl>
                                          <p:spTgt spid="6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left)">
                                      <p:cBhvr>
                                        <p:cTn id="5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p:bldP spid="49" grpId="0" animBg="1"/>
      <p:bldP spid="50" grpId="0" animBg="1"/>
      <p:bldP spid="52" grpId="0" animBg="1"/>
      <p:bldP spid="60" grpId="0"/>
      <p:bldP spid="61" grpId="0" animBg="1"/>
      <p:bldP spid="62"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Sample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normAutofit/>
              </a:bodyPr>
              <a:lstStyle/>
              <a:p>
                <a:r>
                  <a:rPr lang="en-IN" dirty="0">
                    <a:ea typeface="Cambria Math" panose="02040503050406030204" pitchFamily="18" charset="0"/>
                  </a:rPr>
                  <a:t>Given </a:t>
                </a:r>
                <a14:m>
                  <m:oMath xmlns:m="http://schemas.openxmlformats.org/officeDocument/2006/math">
                    <m:r>
                      <a:rPr lang="en-IN" b="0" i="1" smtClean="0">
                        <a:latin typeface="Cambria Math" panose="02040503050406030204" pitchFamily="18" charset="0"/>
                        <a:ea typeface="Cambria Math" panose="02040503050406030204" pitchFamily="18" charset="0"/>
                      </a:rPr>
                      <m:t>𝑛</m:t>
                    </m:r>
                  </m:oMath>
                </a14:m>
                <a:r>
                  <a:rPr lang="en-IN" dirty="0">
                    <a:ea typeface="Cambria Math" panose="02040503050406030204" pitchFamily="18" charset="0"/>
                  </a:rPr>
                  <a:t> independent samples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𝑛</m:t>
                        </m:r>
                      </m:sub>
                    </m:sSub>
                  </m:oMath>
                </a14:m>
                <a:r>
                  <a:rPr lang="en-IN" dirty="0">
                    <a:ea typeface="Cambria Math" panose="02040503050406030204" pitchFamily="18" charset="0"/>
                  </a:rPr>
                  <a:t> of a random variable </a:t>
                </a:r>
                <a14:m>
                  <m:oMath xmlns:m="http://schemas.openxmlformats.org/officeDocument/2006/math">
                    <m:r>
                      <a:rPr lang="en-IN" b="0" i="1" smtClean="0">
                        <a:latin typeface="Cambria Math" panose="02040503050406030204" pitchFamily="18" charset="0"/>
                        <a:ea typeface="Cambria Math" panose="02040503050406030204" pitchFamily="18" charset="0"/>
                      </a:rPr>
                      <m:t>𝑋</m:t>
                    </m:r>
                  </m:oMath>
                </a14:m>
                <a:r>
                  <a:rPr lang="en-IN" dirty="0">
                    <a:ea typeface="Cambria Math" panose="02040503050406030204" pitchFamily="18" charset="0"/>
                  </a:rPr>
                  <a:t>, the empirical variance can be calculated in two (equivalent) ways</a:t>
                </a:r>
              </a:p>
              <a:p>
                <a:pPr lvl="2"/>
                <a:r>
                  <a:rPr lang="en-IN" dirty="0">
                    <a:ea typeface="Cambria Math" panose="02040503050406030204" pitchFamily="18" charset="0"/>
                  </a:rPr>
                  <a:t>First find the empirical mean </a:t>
                </a:r>
                <a14:m>
                  <m:oMath xmlns:m="http://schemas.openxmlformats.org/officeDocument/2006/math">
                    <m:acc>
                      <m:accPr>
                        <m:chr m:val="̂"/>
                        <m:ctrlPr>
                          <a:rPr lang="en-IN" i="1">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𝜇</m:t>
                        </m:r>
                      </m:e>
                    </m:acc>
                    <m:r>
                      <a:rPr lang="en-IN"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dirty="0">
                            <a:latin typeface="Cambria Math" panose="02040503050406030204" pitchFamily="18" charset="0"/>
                            <a:ea typeface="Cambria Math" panose="02040503050406030204" pitchFamily="18" charset="0"/>
                          </a:rPr>
                          <m:t>1</m:t>
                        </m:r>
                      </m:num>
                      <m:den>
                        <m:r>
                          <a:rPr lang="en-IN" dirty="0">
                            <a:latin typeface="Cambria Math" panose="02040503050406030204" pitchFamily="18" charset="0"/>
                            <a:ea typeface="Cambria Math" panose="02040503050406030204" pitchFamily="18" charset="0"/>
                          </a:rPr>
                          <m:t>𝑛</m:t>
                        </m:r>
                      </m:den>
                    </m:f>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dirty="0">
                            <a:latin typeface="Cambria Math" panose="02040503050406030204" pitchFamily="18" charset="0"/>
                            <a:ea typeface="Cambria Math" panose="02040503050406030204" pitchFamily="18" charset="0"/>
                          </a:rPr>
                          <m:t>𝑖</m:t>
                        </m:r>
                        <m:r>
                          <a:rPr lang="en-IN" dirty="0">
                            <a:latin typeface="Cambria Math" panose="02040503050406030204" pitchFamily="18" charset="0"/>
                            <a:ea typeface="Cambria Math" panose="02040503050406030204" pitchFamily="18" charset="0"/>
                          </a:rPr>
                          <m:t>=1</m:t>
                        </m:r>
                      </m:sub>
                      <m:sup>
                        <m:r>
                          <a:rPr lang="en-IN" dirty="0">
                            <a:latin typeface="Cambria Math" panose="02040503050406030204" pitchFamily="18" charset="0"/>
                            <a:ea typeface="Cambria Math" panose="02040503050406030204" pitchFamily="18" charset="0"/>
                          </a:rPr>
                          <m:t>𝑛</m:t>
                        </m:r>
                      </m:sup>
                      <m:e>
                        <m:sSub>
                          <m:sSubPr>
                            <m:ctrlPr>
                              <a:rPr lang="en-IN" i="1" dirty="0">
                                <a:latin typeface="Cambria Math" panose="02040503050406030204" pitchFamily="18" charset="0"/>
                                <a:ea typeface="Cambria Math" panose="02040503050406030204" pitchFamily="18" charset="0"/>
                              </a:rPr>
                            </m:ctrlPr>
                          </m:sSubPr>
                          <m:e>
                            <m:r>
                              <a:rPr lang="en-IN" dirty="0">
                                <a:latin typeface="Cambria Math" panose="02040503050406030204" pitchFamily="18" charset="0"/>
                                <a:ea typeface="Cambria Math" panose="02040503050406030204" pitchFamily="18" charset="0"/>
                              </a:rPr>
                              <m:t>𝑥</m:t>
                            </m:r>
                          </m:e>
                          <m:sub>
                            <m:r>
                              <a:rPr lang="en-IN" dirty="0">
                                <a:latin typeface="Cambria Math" panose="02040503050406030204" pitchFamily="18" charset="0"/>
                                <a:ea typeface="Cambria Math" panose="02040503050406030204" pitchFamily="18" charset="0"/>
                              </a:rPr>
                              <m:t>𝑖</m:t>
                            </m:r>
                          </m:sub>
                        </m:sSub>
                      </m:e>
                    </m:nary>
                  </m:oMath>
                </a14:m>
                <a:endParaRPr lang="en-IN" dirty="0">
                  <a:ea typeface="Cambria Math" panose="02040503050406030204" pitchFamily="18" charset="0"/>
                </a:endParaRPr>
              </a:p>
              <a:p>
                <a:pPr lvl="2"/>
                <a:r>
                  <a:rPr lang="en-IN" b="1" dirty="0">
                    <a:ea typeface="Cambria Math" panose="02040503050406030204" pitchFamily="18" charset="0"/>
                  </a:rPr>
                  <a:t>Method 1</a:t>
                </a:r>
                <a:r>
                  <a:rPr lang="en-IN" dirty="0">
                    <a:ea typeface="Cambria Math" panose="02040503050406030204" pitchFamily="18" charset="0"/>
                  </a:rPr>
                  <a:t>: Calculate </a:t>
                </a:r>
                <a14:m>
                  <m:oMath xmlns:m="http://schemas.openxmlformats.org/officeDocument/2006/math">
                    <m:sSup>
                      <m:sSupPr>
                        <m:ctrlPr>
                          <a:rPr lang="en-IN" b="0" i="1" smtClean="0">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𝜎</m:t>
                            </m:r>
                          </m:e>
                        </m:acc>
                      </m:e>
                      <m:sup>
                        <m:r>
                          <a:rPr lang="en-IN" b="0" i="1" smtClean="0">
                            <a:latin typeface="Cambria Math" panose="02040503050406030204" pitchFamily="18" charset="0"/>
                            <a:ea typeface="Cambria Math" panose="02040503050406030204" pitchFamily="18" charset="0"/>
                          </a:rPr>
                          <m:t>2</m:t>
                        </m:r>
                      </m:sup>
                    </m:sSup>
                    <m:r>
                      <a:rPr lang="en-IN"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dirty="0">
                            <a:latin typeface="Cambria Math" panose="02040503050406030204" pitchFamily="18" charset="0"/>
                            <a:ea typeface="Cambria Math" panose="02040503050406030204" pitchFamily="18" charset="0"/>
                          </a:rPr>
                          <m:t>1</m:t>
                        </m:r>
                      </m:num>
                      <m:den>
                        <m:r>
                          <a:rPr lang="en-IN" dirty="0">
                            <a:latin typeface="Cambria Math" panose="02040503050406030204" pitchFamily="18" charset="0"/>
                            <a:ea typeface="Cambria Math" panose="02040503050406030204" pitchFamily="18" charset="0"/>
                          </a:rPr>
                          <m:t>𝑛</m:t>
                        </m:r>
                      </m:den>
                    </m:f>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dirty="0">
                            <a:latin typeface="Cambria Math" panose="02040503050406030204" pitchFamily="18" charset="0"/>
                            <a:ea typeface="Cambria Math" panose="02040503050406030204" pitchFamily="18" charset="0"/>
                          </a:rPr>
                          <m:t>𝑖</m:t>
                        </m:r>
                        <m:r>
                          <a:rPr lang="en-IN" dirty="0">
                            <a:latin typeface="Cambria Math" panose="02040503050406030204" pitchFamily="18" charset="0"/>
                            <a:ea typeface="Cambria Math" panose="02040503050406030204" pitchFamily="18" charset="0"/>
                          </a:rPr>
                          <m:t>=1</m:t>
                        </m:r>
                      </m:sub>
                      <m:sup>
                        <m:r>
                          <a:rPr lang="en-IN" dirty="0">
                            <a:latin typeface="Cambria Math" panose="02040503050406030204" pitchFamily="18" charset="0"/>
                            <a:ea typeface="Cambria Math" panose="02040503050406030204" pitchFamily="18" charset="0"/>
                          </a:rPr>
                          <m:t>𝑛</m:t>
                        </m:r>
                      </m:sup>
                      <m:e>
                        <m:sSup>
                          <m:sSupPr>
                            <m:ctrlPr>
                              <a:rPr lang="en-IN" b="0" i="1" dirty="0" smtClean="0">
                                <a:latin typeface="Cambria Math" panose="02040503050406030204" pitchFamily="18" charset="0"/>
                                <a:ea typeface="Cambria Math" panose="02040503050406030204" pitchFamily="18" charset="0"/>
                              </a:rPr>
                            </m:ctrlPr>
                          </m:sSupPr>
                          <m:e>
                            <m:d>
                              <m:dPr>
                                <m:ctrlPr>
                                  <a:rPr lang="en-IN" b="0" i="1" dirty="0" smtClean="0">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ea typeface="Cambria Math" panose="02040503050406030204" pitchFamily="18" charset="0"/>
                                      </a:rPr>
                                    </m:ctrlPr>
                                  </m:sSubPr>
                                  <m:e>
                                    <m:r>
                                      <a:rPr lang="en-IN" dirty="0">
                                        <a:latin typeface="Cambria Math" panose="02040503050406030204" pitchFamily="18" charset="0"/>
                                        <a:ea typeface="Cambria Math" panose="02040503050406030204" pitchFamily="18" charset="0"/>
                                      </a:rPr>
                                      <m:t>𝑥</m:t>
                                    </m:r>
                                  </m:e>
                                  <m:sub>
                                    <m:r>
                                      <a:rPr lang="en-IN" dirty="0">
                                        <a:latin typeface="Cambria Math" panose="02040503050406030204" pitchFamily="18" charset="0"/>
                                        <a:ea typeface="Cambria Math" panose="02040503050406030204" pitchFamily="18" charset="0"/>
                                      </a:rPr>
                                      <m:t>𝑖</m:t>
                                    </m:r>
                                  </m:sub>
                                </m:sSub>
                                <m:r>
                                  <a:rPr lang="en-IN" b="0" i="1" dirty="0" smtClean="0">
                                    <a:latin typeface="Cambria Math" panose="02040503050406030204" pitchFamily="18" charset="0"/>
                                    <a:ea typeface="Cambria Math" panose="02040503050406030204" pitchFamily="18" charset="0"/>
                                  </a:rPr>
                                  <m:t>−</m:t>
                                </m:r>
                                <m:acc>
                                  <m:accPr>
                                    <m:chr m:val="̂"/>
                                    <m:ctrlPr>
                                      <a:rPr lang="en-IN" b="0" i="1" dirty="0" smtClean="0">
                                        <a:latin typeface="Cambria Math" panose="02040503050406030204" pitchFamily="18" charset="0"/>
                                        <a:ea typeface="Cambria Math" panose="02040503050406030204" pitchFamily="18" charset="0"/>
                                      </a:rPr>
                                    </m:ctrlPr>
                                  </m:accPr>
                                  <m:e>
                                    <m:r>
                                      <a:rPr lang="en-IN" b="0" i="1" dirty="0" smtClean="0">
                                        <a:latin typeface="Cambria Math" panose="02040503050406030204" pitchFamily="18" charset="0"/>
                                        <a:ea typeface="Cambria Math" panose="02040503050406030204" pitchFamily="18" charset="0"/>
                                      </a:rPr>
                                      <m:t>𝜇</m:t>
                                    </m:r>
                                  </m:e>
                                </m:acc>
                              </m:e>
                            </m:d>
                          </m:e>
                          <m:sup>
                            <m:r>
                              <a:rPr lang="en-IN" b="0" i="1" dirty="0" smtClean="0">
                                <a:latin typeface="Cambria Math" panose="02040503050406030204" pitchFamily="18" charset="0"/>
                                <a:ea typeface="Cambria Math" panose="02040503050406030204" pitchFamily="18" charset="0"/>
                              </a:rPr>
                              <m:t>2</m:t>
                            </m:r>
                          </m:sup>
                        </m:sSup>
                      </m:e>
                    </m:nary>
                  </m:oMath>
                </a14:m>
                <a:endParaRPr lang="en-IN" dirty="0">
                  <a:ea typeface="Cambria Math" panose="02040503050406030204" pitchFamily="18" charset="0"/>
                </a:endParaRPr>
              </a:p>
              <a:p>
                <a:pPr lvl="2"/>
                <a:r>
                  <a:rPr lang="en-IN" b="1" dirty="0">
                    <a:ea typeface="Cambria Math" panose="02040503050406030204" pitchFamily="18" charset="0"/>
                  </a:rPr>
                  <a:t>Method 2</a:t>
                </a:r>
                <a:r>
                  <a:rPr lang="en-IN" dirty="0">
                    <a:ea typeface="Cambria Math" panose="02040503050406030204" pitchFamily="18" charset="0"/>
                  </a:rPr>
                  <a:t>: First calculate </a:t>
                </a:r>
                <a14:m>
                  <m:oMath xmlns:m="http://schemas.openxmlformats.org/officeDocument/2006/math">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𝑠</m:t>
                        </m:r>
                      </m:e>
                    </m:acc>
                    <m:r>
                      <a:rPr lang="en-IN" b="0" i="1" dirty="0" smtClean="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dirty="0">
                            <a:latin typeface="Cambria Math" panose="02040503050406030204" pitchFamily="18" charset="0"/>
                            <a:ea typeface="Cambria Math" panose="02040503050406030204" pitchFamily="18" charset="0"/>
                          </a:rPr>
                          <m:t>1</m:t>
                        </m:r>
                      </m:num>
                      <m:den>
                        <m:r>
                          <a:rPr lang="en-IN" dirty="0">
                            <a:latin typeface="Cambria Math" panose="02040503050406030204" pitchFamily="18" charset="0"/>
                            <a:ea typeface="Cambria Math" panose="02040503050406030204" pitchFamily="18" charset="0"/>
                          </a:rPr>
                          <m:t>𝑛</m:t>
                        </m:r>
                      </m:den>
                    </m:f>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dirty="0">
                            <a:latin typeface="Cambria Math" panose="02040503050406030204" pitchFamily="18" charset="0"/>
                            <a:ea typeface="Cambria Math" panose="02040503050406030204" pitchFamily="18" charset="0"/>
                          </a:rPr>
                          <m:t>𝑖</m:t>
                        </m:r>
                        <m:r>
                          <a:rPr lang="en-IN" dirty="0">
                            <a:latin typeface="Cambria Math" panose="02040503050406030204" pitchFamily="18" charset="0"/>
                            <a:ea typeface="Cambria Math" panose="02040503050406030204" pitchFamily="18" charset="0"/>
                          </a:rPr>
                          <m:t>=1</m:t>
                        </m:r>
                      </m:sub>
                      <m:sup>
                        <m:r>
                          <a:rPr lang="en-IN" dirty="0">
                            <a:latin typeface="Cambria Math" panose="02040503050406030204" pitchFamily="18" charset="0"/>
                            <a:ea typeface="Cambria Math" panose="02040503050406030204" pitchFamily="18" charset="0"/>
                          </a:rPr>
                          <m:t>𝑛</m:t>
                        </m:r>
                      </m:sup>
                      <m:e>
                        <m:sSubSup>
                          <m:sSubSupPr>
                            <m:ctrlPr>
                              <a:rPr lang="en-IN" b="0" i="1" dirty="0" smtClean="0">
                                <a:latin typeface="Cambria Math" panose="02040503050406030204" pitchFamily="18" charset="0"/>
                                <a:ea typeface="Cambria Math" panose="02040503050406030204" pitchFamily="18" charset="0"/>
                              </a:rPr>
                            </m:ctrlPr>
                          </m:sSubSupPr>
                          <m:e>
                            <m:r>
                              <a:rPr lang="en-IN" dirty="0">
                                <a:latin typeface="Cambria Math" panose="02040503050406030204" pitchFamily="18" charset="0"/>
                                <a:ea typeface="Cambria Math" panose="02040503050406030204" pitchFamily="18" charset="0"/>
                              </a:rPr>
                              <m:t>𝑥</m:t>
                            </m:r>
                          </m:e>
                          <m:sub>
                            <m:r>
                              <a:rPr lang="en-IN" dirty="0">
                                <a:latin typeface="Cambria Math" panose="02040503050406030204" pitchFamily="18" charset="0"/>
                                <a:ea typeface="Cambria Math" panose="02040503050406030204" pitchFamily="18" charset="0"/>
                              </a:rPr>
                              <m:t>𝑖</m:t>
                            </m:r>
                          </m:sub>
                          <m:sup>
                            <m:r>
                              <a:rPr lang="en-IN" b="0" i="1" dirty="0" smtClean="0">
                                <a:latin typeface="Cambria Math" panose="02040503050406030204" pitchFamily="18" charset="0"/>
                                <a:ea typeface="Cambria Math" panose="02040503050406030204" pitchFamily="18" charset="0"/>
                              </a:rPr>
                              <m:t>2</m:t>
                            </m:r>
                          </m:sup>
                        </m:sSubSup>
                      </m:e>
                    </m:nary>
                  </m:oMath>
                </a14:m>
                <a:r>
                  <a:rPr lang="en-IN" dirty="0">
                    <a:ea typeface="Cambria Math" panose="02040503050406030204" pitchFamily="18" charset="0"/>
                  </a:rPr>
                  <a:t> and then get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𝜎</m:t>
                            </m:r>
                          </m:e>
                        </m:acc>
                      </m:e>
                      <m:sup>
                        <m:r>
                          <a:rPr lang="en-IN">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𝑠</m:t>
                        </m:r>
                      </m:e>
                    </m:acc>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𝜇</m:t>
                            </m:r>
                          </m:e>
                        </m:acc>
                      </m:e>
                      <m:sup>
                        <m:r>
                          <a:rPr lang="en-IN" b="0" i="1" smtClean="0">
                            <a:latin typeface="Cambria Math" panose="02040503050406030204" pitchFamily="18" charset="0"/>
                            <a:ea typeface="Cambria Math" panose="02040503050406030204" pitchFamily="18" charset="0"/>
                          </a:rPr>
                          <m:t>2</m:t>
                        </m:r>
                      </m:sup>
                    </m:sSup>
                  </m:oMath>
                </a14:m>
                <a:endParaRPr lang="en-IN" dirty="0">
                  <a:ea typeface="Cambria Math" panose="02040503050406030204" pitchFamily="18" charset="0"/>
                </a:endParaRPr>
              </a:p>
              <a:p>
                <a:pPr lvl="2"/>
                <a:r>
                  <a:rPr lang="en-IN" dirty="0">
                    <a:ea typeface="Cambria Math" panose="02040503050406030204" pitchFamily="18" charset="0"/>
                  </a:rPr>
                  <a:t>Both methods should give the same answer (unless overflow errors occur)</a:t>
                </a:r>
              </a:p>
              <a:p>
                <a:pPr lvl="2"/>
                <a:r>
                  <a:rPr lang="en-IN" dirty="0">
                    <a:ea typeface="Cambria Math" panose="02040503050406030204" pitchFamily="18" charset="0"/>
                  </a:rPr>
                  <a:t>Method 2 preferred when data not available all at once since it can be computed using running averages. Method 1 requires two passes over data</a:t>
                </a:r>
              </a:p>
              <a:p>
                <a:pPr lvl="2"/>
                <a:r>
                  <a:rPr lang="en-IN" dirty="0">
                    <a:ea typeface="Cambria Math" panose="02040503050406030204" pitchFamily="18" charset="0"/>
                  </a:rPr>
                  <a:t>However, method 2 can be bad if </a:t>
                </a:r>
                <a14:m>
                  <m:oMath xmlns:m="http://schemas.openxmlformats.org/officeDocument/2006/math">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𝑠</m:t>
                        </m:r>
                      </m:e>
                    </m:acc>
                  </m:oMath>
                </a14:m>
                <a:r>
                  <a:rPr lang="en-IN" dirty="0">
                    <a:ea typeface="Cambria Math" panose="02040503050406030204" pitchFamily="18" charset="0"/>
                  </a:rPr>
                  <a:t> and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𝜇</m:t>
                            </m:r>
                          </m:e>
                        </m:acc>
                      </m:e>
                      <m:sup>
                        <m:r>
                          <a:rPr lang="en-IN">
                            <a:latin typeface="Cambria Math" panose="02040503050406030204" pitchFamily="18" charset="0"/>
                            <a:ea typeface="Cambria Math" panose="02040503050406030204" pitchFamily="18" charset="0"/>
                          </a:rPr>
                          <m:t>2</m:t>
                        </m:r>
                      </m:sup>
                    </m:sSup>
                  </m:oMath>
                </a14:m>
                <a:r>
                  <a:rPr lang="en-IN" dirty="0">
                    <a:ea typeface="Cambria Math" panose="02040503050406030204" pitchFamily="18" charset="0"/>
                  </a:rPr>
                  <a:t> are both very large and close</a:t>
                </a:r>
              </a:p>
              <a:p>
                <a:r>
                  <a:rPr lang="en-IN" dirty="0">
                    <a:ea typeface="Cambria Math" panose="02040503050406030204" pitchFamily="18" charset="0"/>
                  </a:rPr>
                  <a:t>As before, if </a:t>
                </a:r>
                <a14:m>
                  <m:oMath xmlns:m="http://schemas.openxmlformats.org/officeDocument/2006/math">
                    <m:r>
                      <a:rPr lang="en-IN" b="0" i="1" smtClean="0">
                        <a:latin typeface="Cambria Math" panose="02040503050406030204" pitchFamily="18" charset="0"/>
                        <a:ea typeface="Cambria Math" panose="02040503050406030204" pitchFamily="18" charset="0"/>
                      </a:rPr>
                      <m:t>𝑛</m:t>
                    </m:r>
                  </m:oMath>
                </a14:m>
                <a:r>
                  <a:rPr lang="en-IN" dirty="0">
                    <a:ea typeface="Cambria Math" panose="02040503050406030204" pitchFamily="18" charset="0"/>
                  </a:rPr>
                  <a:t> is large, empirical variance is a good estimate of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dirty="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12</a:t>
            </a:fld>
            <a:endParaRPr lang="en-US"/>
          </a:p>
        </p:txBody>
      </p:sp>
      <mc:AlternateContent xmlns:mc="http://schemas.openxmlformats.org/markup-compatibility/2006" xmlns:a14="http://schemas.microsoft.com/office/drawing/2010/main">
        <mc:Choice Requires="a14">
          <p:sp>
            <p:nvSpPr>
              <p:cNvPr id="7" name="Rectangular Callout 6"/>
              <p:cNvSpPr/>
              <p:nvPr/>
            </p:nvSpPr>
            <p:spPr>
              <a:xfrm>
                <a:off x="929397" y="3090537"/>
                <a:ext cx="7745241" cy="1867301"/>
              </a:xfrm>
              <a:prstGeom prst="wedgeRectCallout">
                <a:avLst>
                  <a:gd name="adj1" fmla="val 60248"/>
                  <a:gd name="adj2" fmla="val 558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An effect called </a:t>
                </a:r>
                <a:r>
                  <a:rPr lang="en-IN" sz="2400" i="1" dirty="0">
                    <a:solidFill>
                      <a:schemeClr val="tx1"/>
                    </a:solidFill>
                    <a:latin typeface="+mj-lt"/>
                  </a:rPr>
                  <a:t>catastrophic cancellation</a:t>
                </a:r>
                <a:r>
                  <a:rPr lang="en-IN" sz="2400" dirty="0">
                    <a:solidFill>
                      <a:schemeClr val="tx1"/>
                    </a:solidFill>
                    <a:latin typeface="+mj-lt"/>
                  </a:rPr>
                  <a:t>. Basically, on computers, due to finite precision, for example, </a:t>
                </a:r>
                <a:r>
                  <a:rPr lang="en-US" sz="2400" dirty="0">
                    <a:solidFill>
                      <a:schemeClr val="tx1"/>
                    </a:solidFill>
                    <a:latin typeface="+mj-lt"/>
                  </a:rPr>
                  <a:t>if we have </a:t>
                </a:r>
                <a14:m>
                  <m:oMath xmlns:m="http://schemas.openxmlformats.org/officeDocument/2006/math">
                    <m:acc>
                      <m:accPr>
                        <m:chr m:val="̂"/>
                        <m:ctrlPr>
                          <a:rPr lang="en-IN" sz="2400" i="1" smtClean="0">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𝑠</m:t>
                        </m:r>
                      </m:e>
                    </m:acc>
                    <m:r>
                      <a:rPr lang="en-IN" sz="2400" b="0" i="1" smtClean="0">
                        <a:solidFill>
                          <a:schemeClr val="tx1"/>
                        </a:solidFill>
                        <a:latin typeface="Cambria Math" panose="02040503050406030204" pitchFamily="18" charset="0"/>
                        <a:ea typeface="Cambria Math" panose="02040503050406030204" pitchFamily="18" charset="0"/>
                      </a:rPr>
                      <m:t>=100000000001</m:t>
                    </m:r>
                  </m:oMath>
                </a14:m>
                <a:r>
                  <a:rPr lang="en-IN" sz="2400" dirty="0">
                    <a:solidFill>
                      <a:schemeClr val="tx1"/>
                    </a:solidFill>
                    <a:ea typeface="Cambria Math" panose="02040503050406030204" pitchFamily="18" charset="0"/>
                  </a:rPr>
                  <a:t> </a:t>
                </a:r>
                <a:r>
                  <a:rPr lang="en-IN" sz="2400" dirty="0">
                    <a:solidFill>
                      <a:schemeClr val="tx1"/>
                    </a:solidFill>
                    <a:latin typeface="+mj-lt"/>
                    <a:ea typeface="Cambria Math" panose="02040503050406030204" pitchFamily="18" charset="0"/>
                  </a:rPr>
                  <a:t>and</a:t>
                </a:r>
                <a:r>
                  <a:rPr lang="en-IN" sz="2400" dirty="0">
                    <a:solidFill>
                      <a:schemeClr val="tx1"/>
                    </a:solidFill>
                    <a:ea typeface="Cambria Math" panose="02040503050406030204" pitchFamily="18" charset="0"/>
                  </a:rPr>
                  <a:t>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p>
                        <m:r>
                          <a:rPr lang="en-IN" sz="2400">
                            <a:solidFill>
                              <a:schemeClr val="tx1"/>
                            </a:solidFill>
                            <a:latin typeface="Cambria Math" panose="02040503050406030204" pitchFamily="18" charset="0"/>
                            <a:ea typeface="Cambria Math" panose="02040503050406030204" pitchFamily="18" charset="0"/>
                          </a:rPr>
                          <m:t>2</m:t>
                        </m:r>
                      </m:sup>
                    </m:sSup>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10000000000</m:t>
                    </m:r>
                    <m:r>
                      <a:rPr lang="en-IN" sz="2400" b="0" i="1" smtClean="0">
                        <a:solidFill>
                          <a:schemeClr val="tx1"/>
                        </a:solidFill>
                        <a:latin typeface="Cambria Math" panose="02040503050406030204" pitchFamily="18" charset="0"/>
                        <a:ea typeface="Cambria Math" panose="02040503050406030204" pitchFamily="18" charset="0"/>
                      </a:rPr>
                      <m:t>0</m:t>
                    </m:r>
                  </m:oMath>
                </a14:m>
                <a:r>
                  <a:rPr lang="en-US" sz="2400" dirty="0">
                    <a:solidFill>
                      <a:schemeClr val="tx1"/>
                    </a:solidFill>
                    <a:latin typeface="+mj-lt"/>
                  </a:rPr>
                  <a:t>, then clearly </a:t>
                </a:r>
                <a14:m>
                  <m:oMath xmlns:m="http://schemas.openxmlformats.org/officeDocument/2006/math">
                    <m:sSup>
                      <m:sSupPr>
                        <m:ctrlPr>
                          <a:rPr lang="en-IN" sz="2400" i="1" dirty="0">
                            <a:solidFill>
                              <a:schemeClr val="tx1"/>
                            </a:solidFill>
                            <a:latin typeface="Cambria Math" panose="02040503050406030204" pitchFamily="18" charset="0"/>
                          </a:rPr>
                        </m:ctrlPr>
                      </m:sSupPr>
                      <m:e>
                        <m:acc>
                          <m:accPr>
                            <m:chr m:val="̂"/>
                            <m:ctrlPr>
                              <a:rPr lang="en-IN" sz="2400" i="1">
                                <a:solidFill>
                                  <a:schemeClr val="tx1"/>
                                </a:solidFill>
                                <a:latin typeface="Cambria Math" panose="02040503050406030204" pitchFamily="18" charset="0"/>
                              </a:rPr>
                            </m:ctrlPr>
                          </m:accPr>
                          <m:e>
                            <m:r>
                              <a:rPr lang="en-IN" sz="2400" i="1">
                                <a:solidFill>
                                  <a:schemeClr val="tx1"/>
                                </a:solidFill>
                                <a:latin typeface="Cambria Math" panose="02040503050406030204" pitchFamily="18" charset="0"/>
                              </a:rPr>
                              <m:t>𝜎</m:t>
                            </m:r>
                          </m:e>
                        </m:acc>
                      </m:e>
                      <m:sup>
                        <m:r>
                          <a:rPr lang="en-IN"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1</m:t>
                    </m:r>
                  </m:oMath>
                </a14:m>
                <a:r>
                  <a:rPr lang="en-US" sz="2400" dirty="0">
                    <a:solidFill>
                      <a:schemeClr val="tx1"/>
                    </a:solidFill>
                    <a:latin typeface="+mj-lt"/>
                  </a:rPr>
                  <a:t> but our computers may store </a:t>
                </a:r>
                <a14:m>
                  <m:oMath xmlns:m="http://schemas.openxmlformats.org/officeDocument/2006/math">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𝑠</m:t>
                        </m:r>
                      </m:e>
                    </m:acc>
                    <m:r>
                      <a:rPr lang="en-IN" sz="2400" i="1">
                        <a:solidFill>
                          <a:schemeClr val="tx1"/>
                        </a:solidFill>
                        <a:latin typeface="Cambria Math" panose="02040503050406030204" pitchFamily="18" charset="0"/>
                        <a:ea typeface="Cambria Math" panose="02040503050406030204" pitchFamily="18" charset="0"/>
                      </a:rPr>
                      <m:t>=10000000000</m:t>
                    </m:r>
                    <m:r>
                      <a:rPr lang="en-IN" sz="2400" b="0" i="1" smtClean="0">
                        <a:solidFill>
                          <a:schemeClr val="tx1"/>
                        </a:solidFill>
                        <a:latin typeface="Cambria Math" panose="02040503050406030204" pitchFamily="18" charset="0"/>
                        <a:ea typeface="Cambria Math" panose="02040503050406030204" pitchFamily="18" charset="0"/>
                      </a:rPr>
                      <m:t>0</m:t>
                    </m:r>
                  </m:oMath>
                </a14:m>
                <a:r>
                  <a:rPr lang="en-IN" sz="2400" dirty="0">
                    <a:solidFill>
                      <a:schemeClr val="tx1"/>
                    </a:solidFill>
                    <a:ea typeface="Cambria Math" panose="02040503050406030204" pitchFamily="18" charset="0"/>
                  </a:rPr>
                  <a:t> </a:t>
                </a:r>
                <a:r>
                  <a:rPr lang="en-IN" sz="2400" dirty="0">
                    <a:solidFill>
                      <a:schemeClr val="tx1"/>
                    </a:solidFill>
                    <a:latin typeface="+mj-lt"/>
                    <a:ea typeface="Cambria Math" panose="02040503050406030204" pitchFamily="18" charset="0"/>
                  </a:rPr>
                  <a:t>to save space and ignore the error and cause us to get </a:t>
                </a:r>
                <a14:m>
                  <m:oMath xmlns:m="http://schemas.openxmlformats.org/officeDocument/2006/math">
                    <m:sSup>
                      <m:sSupPr>
                        <m:ctrlPr>
                          <a:rPr lang="en-IN" sz="2400" i="1" dirty="0">
                            <a:solidFill>
                              <a:schemeClr val="tx1"/>
                            </a:solidFill>
                            <a:latin typeface="Cambria Math" panose="02040503050406030204" pitchFamily="18" charset="0"/>
                          </a:rPr>
                        </m:ctrlPr>
                      </m:sSupPr>
                      <m:e>
                        <m:acc>
                          <m:accPr>
                            <m:chr m:val="̂"/>
                            <m:ctrlPr>
                              <a:rPr lang="en-IN" sz="2400" i="1">
                                <a:solidFill>
                                  <a:schemeClr val="tx1"/>
                                </a:solidFill>
                                <a:latin typeface="Cambria Math" panose="02040503050406030204" pitchFamily="18" charset="0"/>
                              </a:rPr>
                            </m:ctrlPr>
                          </m:accPr>
                          <m:e>
                            <m:r>
                              <a:rPr lang="en-IN" sz="2400" i="1">
                                <a:solidFill>
                                  <a:schemeClr val="tx1"/>
                                </a:solidFill>
                                <a:latin typeface="Cambria Math" panose="02040503050406030204" pitchFamily="18" charset="0"/>
                              </a:rPr>
                              <m:t>𝜎</m:t>
                            </m:r>
                          </m:e>
                        </m:acc>
                      </m:e>
                      <m:sup>
                        <m:r>
                          <a:rPr lang="en-IN"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=0</m:t>
                    </m:r>
                  </m:oMath>
                </a14:m>
                <a:endParaRPr lang="en-US"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929397" y="3090537"/>
                <a:ext cx="7745241" cy="1867301"/>
              </a:xfrm>
              <a:prstGeom prst="wedgeRectCallout">
                <a:avLst>
                  <a:gd name="adj1" fmla="val 60248"/>
                  <a:gd name="adj2" fmla="val 55851"/>
                </a:avLst>
              </a:prstGeom>
              <a:blipFill>
                <a:blip r:embed="rId3"/>
                <a:stretch>
                  <a:fillRect t="-2727" b="-212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46834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Covariance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3"/>
                <a:ext cx="11600328" cy="5924443"/>
              </a:xfrm>
            </p:spPr>
            <p:txBody>
              <a:bodyPr>
                <a:normAutofit/>
              </a:bodyPr>
              <a:lstStyle/>
              <a:p>
                <a:r>
                  <a:rPr lang="en-IN" dirty="0"/>
                  <a:t>If we have two </a:t>
                </a:r>
                <a:r>
                  <a:rPr lang="en-IN" dirty="0" err="1"/>
                  <a:t>r.v.s</a:t>
                </a:r>
                <a:r>
                  <a:rPr lang="en-IN" dirty="0"/>
                  <a: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then the covariance of these two </a:t>
                </a:r>
                <a:r>
                  <a:rPr lang="en-IN" dirty="0" err="1"/>
                  <a:t>r.v.s</a:t>
                </a:r>
                <a:r>
                  <a:rPr lang="en-IN" dirty="0"/>
                  <a:t> tell us how they behave in tandem</a:t>
                </a:r>
              </a:p>
              <a:p>
                <a:pPr lvl="2"/>
                <a:r>
                  <a:rPr lang="en-IN" b="1" dirty="0"/>
                  <a:t>Example 1</a:t>
                </a:r>
                <a:r>
                  <a:rPr lang="en-IN" dirty="0"/>
                  <a:t>: let education level and income be two random variables defined on the sample space of all Indians – it is expected that if education of a person is higher than mean education level of all Indians, then their income should also be higher than mean income level of all Indians</a:t>
                </a:r>
              </a:p>
              <a:p>
                <a:pPr lvl="2"/>
                <a:r>
                  <a:rPr lang="en-IN" b="1" dirty="0"/>
                  <a:t>Example 2</a:t>
                </a:r>
                <a:r>
                  <a:rPr lang="en-IN" dirty="0"/>
                  <a:t>: let age and sleeping hours be two different </a:t>
                </a:r>
                <a:r>
                  <a:rPr lang="en-IN" dirty="0" err="1"/>
                  <a:t>r.v.s</a:t>
                </a:r>
                <a:r>
                  <a:rPr lang="en-IN" dirty="0"/>
                  <a:t> – it is expected that if age of a person is higher than mean age of all Indians, then the person would sleep fewer than the average number of hours (since children typically sleep more and old people tend to sleep less)</a:t>
                </a:r>
              </a:p>
              <a:p>
                <a14:m>
                  <m:oMath xmlns:m="http://schemas.openxmlformats.org/officeDocument/2006/math">
                    <m:r>
                      <m:rPr>
                        <m:sty m:val="p"/>
                      </m:rPr>
                      <a:rPr lang="en-IN" sz="2800" b="0" i="0" smtClean="0">
                        <a:latin typeface="Cambria Math" panose="02040503050406030204" pitchFamily="18" charset="0"/>
                      </a:rPr>
                      <m:t>Cov</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𝑋</m:t>
                        </m:r>
                        <m:r>
                          <a:rPr lang="en-IN" sz="2800" b="0" i="1" smtClean="0">
                            <a:latin typeface="Cambria Math" panose="02040503050406030204" pitchFamily="18" charset="0"/>
                          </a:rPr>
                          <m:t>,</m:t>
                        </m:r>
                        <m:r>
                          <a:rPr lang="en-IN" sz="2800" b="0" i="1" smtClean="0">
                            <a:latin typeface="Cambria Math" panose="02040503050406030204" pitchFamily="18" charset="0"/>
                          </a:rPr>
                          <m:t>𝑌</m:t>
                        </m:r>
                      </m:e>
                    </m:d>
                    <m:r>
                      <a:rPr lang="en-IN" sz="2800" b="0" i="1" smtClean="0">
                        <a:latin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d>
                      <m:dPr>
                        <m:begChr m:val="["/>
                        <m:endChr m:val="]"/>
                        <m:ctrlPr>
                          <a:rPr lang="en-IN" sz="2800" b="0" i="1" smtClean="0">
                            <a:latin typeface="Cambria Math" panose="02040503050406030204" pitchFamily="18" charset="0"/>
                            <a:ea typeface="Cambria Math" panose="02040503050406030204" pitchFamily="18" charset="0"/>
                          </a:rPr>
                        </m:ctrlPr>
                      </m:dPr>
                      <m:e>
                        <m:d>
                          <m:dPr>
                            <m:ctrlPr>
                              <a:rPr lang="en-IN" sz="2800" b="0" i="1" smtClean="0">
                                <a:latin typeface="Cambria Math" panose="02040503050406030204" pitchFamily="18" charset="0"/>
                                <a:ea typeface="Cambria Math" panose="02040503050406030204" pitchFamily="18" charset="0"/>
                              </a:rPr>
                            </m:ctrlPr>
                          </m:dPr>
                          <m:e>
                            <m:r>
                              <a:rPr lang="en-IN" sz="2800" i="1">
                                <a:latin typeface="Cambria Math" panose="02040503050406030204" pitchFamily="18" charset="0"/>
                              </a:rPr>
                              <m:t>𝑋</m:t>
                            </m:r>
                            <m:r>
                              <a:rPr lang="en-IN" sz="2800" b="0" i="1" smtClean="0">
                                <a:latin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𝑋</m:t>
                            </m:r>
                          </m:e>
                        </m:d>
                        <m:r>
                          <a:rPr lang="en-IN" sz="2800" b="0" i="1" smtClean="0">
                            <a:latin typeface="Cambria Math" panose="02040503050406030204" pitchFamily="18" charset="0"/>
                            <a:ea typeface="Cambria Math" panose="02040503050406030204" pitchFamily="18" charset="0"/>
                          </a:rPr>
                          <m:t>⋅</m:t>
                        </m:r>
                        <m:d>
                          <m:dPr>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𝑌</m:t>
                            </m:r>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𝑌</m:t>
                            </m:r>
                          </m:e>
                        </m:d>
                      </m:e>
                    </m:d>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𝑋𝑌</m:t>
                        </m:r>
                      </m:e>
                    </m:d>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𝑋</m:t>
                    </m:r>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𝑌</m:t>
                    </m:r>
                  </m:oMath>
                </a14:m>
                <a:endParaRPr lang="en-IN" sz="2800" dirty="0"/>
              </a:p>
              <a:p>
                <a:pPr lvl="2"/>
                <a14:m>
                  <m:oMath xmlns:m="http://schemas.openxmlformats.org/officeDocument/2006/math">
                    <m:r>
                      <a:rPr lang="en-IN" b="0" i="1" smtClean="0">
                        <a:latin typeface="Cambria Math" panose="02040503050406030204" pitchFamily="18" charset="0"/>
                      </a:rPr>
                      <m:t>=</m:t>
                    </m:r>
                    <m:nary>
                      <m:naryPr>
                        <m:chr m:val="∑"/>
                        <m:limLoc m:val="subSup"/>
                        <m:supHide m:val="on"/>
                        <m:ctrlPr>
                          <a:rPr lang="en-IN" i="1" smtClean="0">
                            <a:latin typeface="Cambria Math" panose="02040503050406030204" pitchFamily="18" charset="0"/>
                          </a:rPr>
                        </m:ctrlPr>
                      </m:naryPr>
                      <m:sub>
                        <m:r>
                          <a:rPr lang="en-IN" b="0" i="1" smtClean="0">
                            <a:latin typeface="Cambria Math" panose="02040503050406030204" pitchFamily="18" charset="0"/>
                          </a:rPr>
                          <m:t>𝜔</m:t>
                        </m:r>
                        <m:r>
                          <a:rPr lang="en-IN" b="0" i="1" smtClean="0">
                            <a:latin typeface="Cambria Math" panose="02040503050406030204" pitchFamily="18" charset="0"/>
                          </a:rPr>
                          <m:t>∈</m:t>
                        </m:r>
                        <m:r>
                          <m:rPr>
                            <m:sty m:val="p"/>
                          </m:rPr>
                          <a:rPr lang="en-IN" b="0" i="0" smtClean="0">
                            <a:latin typeface="Cambria Math" panose="02040503050406030204" pitchFamily="18" charset="0"/>
                          </a:rPr>
                          <m:t>Ω</m:t>
                        </m:r>
                      </m:sub>
                      <m:sup/>
                      <m:e>
                        <m:d>
                          <m:dPr>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r>
                              <a:rPr lang="en-IN"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rPr>
                          <m:t>⋅</m:t>
                        </m:r>
                        <m:d>
                          <m:dPr>
                            <m:ctrlPr>
                              <a:rPr lang="en-IN" i="1">
                                <a:latin typeface="Cambria Math" panose="02040503050406030204" pitchFamily="18" charset="0"/>
                              </a:rPr>
                            </m:ctrlPr>
                          </m:dPr>
                          <m:e>
                            <m:r>
                              <a:rPr lang="en-IN" b="0" i="1" smtClean="0">
                                <a:latin typeface="Cambria Math" panose="02040503050406030204" pitchFamily="18" charset="0"/>
                              </a:rPr>
                              <m:t>𝑌</m:t>
                            </m:r>
                            <m:d>
                              <m:dPr>
                                <m:ctrlPr>
                                  <a:rPr lang="en-IN" i="1">
                                    <a:latin typeface="Cambria Math" panose="02040503050406030204" pitchFamily="18" charset="0"/>
                                  </a:rPr>
                                </m:ctrlPr>
                              </m:dPr>
                              <m:e>
                                <m:r>
                                  <a:rPr lang="en-IN">
                                    <a:latin typeface="Cambria Math" panose="02040503050406030204" pitchFamily="18" charset="0"/>
                                  </a:rPr>
                                  <m:t>𝜔</m:t>
                                </m:r>
                              </m:e>
                            </m:d>
                            <m:r>
                              <a:rPr lang="en-IN">
                                <a:latin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𝑝</m:t>
                            </m:r>
                          </m:e>
                          <m:sub>
                            <m:r>
                              <a:rPr lang="en-IN" b="0" i="1" smtClean="0">
                                <a:latin typeface="Cambria Math" panose="02040503050406030204" pitchFamily="18" charset="0"/>
                                <a:ea typeface="Cambria Math" panose="02040503050406030204" pitchFamily="18" charset="0"/>
                              </a:rPr>
                              <m:t>𝜔</m:t>
                            </m:r>
                          </m:sub>
                        </m:sSub>
                      </m:e>
                    </m:nary>
                  </m:oMath>
                </a14:m>
                <a:endParaRPr lang="en-IN" dirty="0"/>
              </a:p>
              <a:p>
                <a:pPr lvl="2"/>
                <a:r>
                  <a:rPr lang="en-IN" dirty="0"/>
                  <a:t>Note that </a:t>
                </a:r>
                <a14:m>
                  <m:oMath xmlns:m="http://schemas.openxmlformats.org/officeDocument/2006/math">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𝑋</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dirty="0"/>
              </a:p>
              <a:p>
                <a:pPr lvl="2"/>
                <a:r>
                  <a:rPr lang="en-IN" dirty="0"/>
                  <a:t>Note that </a:t>
                </a:r>
                <a14:m>
                  <m:oMath xmlns:m="http://schemas.openxmlformats.org/officeDocument/2006/math">
                    <m:r>
                      <m:rPr>
                        <m:sty m:val="p"/>
                      </m:rPr>
                      <a:rPr lang="en-IN" i="0">
                        <a:latin typeface="Cambria Math" panose="02040503050406030204" pitchFamily="18" charset="0"/>
                      </a:rPr>
                      <m:t>Cov</m:t>
                    </m:r>
                    <m:d>
                      <m:dPr>
                        <m:ctrlPr>
                          <a:rPr lang="en-IN" i="1">
                            <a:latin typeface="Cambria Math" panose="02040503050406030204" pitchFamily="18" charset="0"/>
                          </a:rPr>
                        </m:ctrlPr>
                      </m:dPr>
                      <m:e>
                        <m:r>
                          <a:rPr lang="en-IN">
                            <a:latin typeface="Cambria Math" panose="02040503050406030204" pitchFamily="18" charset="0"/>
                          </a:rPr>
                          <m:t>𝑋</m:t>
                        </m:r>
                        <m:r>
                          <a:rPr lang="en-IN">
                            <a:latin typeface="Cambria Math" panose="02040503050406030204" pitchFamily="18" charset="0"/>
                          </a:rPr>
                          <m:t>,</m:t>
                        </m:r>
                        <m:r>
                          <a:rPr lang="en-IN">
                            <a:latin typeface="Cambria Math" panose="02040503050406030204" pitchFamily="18" charset="0"/>
                          </a:rPr>
                          <m:t>𝑌</m:t>
                        </m:r>
                      </m:e>
                    </m:d>
                  </m:oMath>
                </a14:m>
                <a:r>
                  <a:rPr lang="en-IN" dirty="0"/>
                  <a:t> may be positive, negative or zero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3"/>
                <a:ext cx="11600328" cy="5924443"/>
              </a:xfrm>
              <a:blipFill>
                <a:blip r:embed="rId2"/>
                <a:stretch>
                  <a:fillRect l="-578" t="-2469" r="-158" b="-123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197626" y="619176"/>
            <a:ext cx="1730672" cy="1730672"/>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495110" y="211884"/>
                <a:ext cx="9702516" cy="4275928"/>
              </a:xfrm>
              <a:prstGeom prst="wedgeRectCallout">
                <a:avLst>
                  <a:gd name="adj1" fmla="val 59594"/>
                  <a:gd name="adj2" fmla="val -125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tx1"/>
                    </a:solidFill>
                    <a:latin typeface="+mj-lt"/>
                  </a:rPr>
                  <a:t>We can estimate covariance using samples too. Suppose we are given values of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oMath>
                </a14:m>
                <a:r>
                  <a:rPr lang="en-US" sz="2400" dirty="0">
                    <a:solidFill>
                      <a:schemeClr val="tx1"/>
                    </a:solidFill>
                    <a:latin typeface="+mj-lt"/>
                  </a:rPr>
                  <a:t> on </a:t>
                </a:r>
                <a14:m>
                  <m:oMath xmlns:m="http://schemas.openxmlformats.org/officeDocument/2006/math">
                    <m:r>
                      <a:rPr lang="en-IN" sz="2400" b="0" i="1" smtClean="0">
                        <a:solidFill>
                          <a:schemeClr val="tx1"/>
                        </a:solidFill>
                        <a:latin typeface="Cambria Math" panose="02040503050406030204" pitchFamily="18" charset="0"/>
                      </a:rPr>
                      <m:t>𝑛</m:t>
                    </m:r>
                  </m:oMath>
                </a14:m>
                <a:r>
                  <a:rPr lang="en-US" sz="2400" dirty="0">
                    <a:solidFill>
                      <a:schemeClr val="tx1"/>
                    </a:solidFill>
                    <a:latin typeface="+mj-lt"/>
                  </a:rPr>
                  <a:t> outcomes (i.e. we sampled </a:t>
                </a:r>
                <a14:m>
                  <m:oMath xmlns:m="http://schemas.openxmlformats.org/officeDocument/2006/math">
                    <m:r>
                      <a:rPr lang="en-IN" sz="2400" b="0" i="1" smtClean="0">
                        <a:solidFill>
                          <a:schemeClr val="tx1"/>
                        </a:solidFill>
                        <a:latin typeface="Cambria Math" panose="02040503050406030204" pitchFamily="18" charset="0"/>
                      </a:rPr>
                      <m:t>𝑛</m:t>
                    </m:r>
                  </m:oMath>
                </a14:m>
                <a:r>
                  <a:rPr lang="en-US" sz="2400" dirty="0">
                    <a:solidFill>
                      <a:schemeClr val="tx1"/>
                    </a:solidFill>
                    <a:latin typeface="+mj-lt"/>
                  </a:rPr>
                  <a:t> outcomes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𝑛</m:t>
                        </m:r>
                      </m:sub>
                    </m:sSub>
                  </m:oMath>
                </a14:m>
                <a:r>
                  <a:rPr lang="en-US" sz="2400" dirty="0">
                    <a:solidFill>
                      <a:schemeClr val="tx1"/>
                    </a:solidFill>
                    <a:latin typeface="+mj-lt"/>
                  </a:rPr>
                  <a:t> and on each outcome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𝜔</m:t>
                        </m:r>
                      </m:e>
                      <m:sub>
                        <m:r>
                          <a:rPr lang="en-IN" sz="2400" i="1">
                            <a:solidFill>
                              <a:schemeClr val="tx1"/>
                            </a:solidFill>
                            <a:latin typeface="Cambria Math" panose="02040503050406030204" pitchFamily="18" charset="0"/>
                          </a:rPr>
                          <m:t>𝑖</m:t>
                        </m:r>
                      </m:sub>
                    </m:sSub>
                  </m:oMath>
                </a14:m>
                <a:r>
                  <a:rPr lang="en-US" sz="2400" dirty="0">
                    <a:solidFill>
                      <a:schemeClr val="tx1"/>
                    </a:solidFill>
                    <a:latin typeface="+mj-lt"/>
                  </a:rPr>
                  <a:t>, we return </a:t>
                </a:r>
                <a14:m>
                  <m:oMath xmlns:m="http://schemas.openxmlformats.org/officeDocument/2006/math">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𝑖</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𝑦</m:t>
                            </m:r>
                          </m:e>
                          <m:sub>
                            <m:r>
                              <a:rPr lang="en-IN" sz="2400" b="0" i="1" smtClean="0">
                                <a:solidFill>
                                  <a:schemeClr val="tx1"/>
                                </a:solidFill>
                                <a:latin typeface="Cambria Math" panose="02040503050406030204" pitchFamily="18" charset="0"/>
                              </a:rPr>
                              <m:t>𝑖</m:t>
                            </m:r>
                          </m:sub>
                        </m:sSub>
                      </m:e>
                    </m:d>
                    <m:r>
                      <a:rPr lang="en-IN" sz="2400" b="0" i="1" smtClean="0">
                        <a:solidFill>
                          <a:schemeClr val="tx1"/>
                        </a:solidFill>
                        <a:latin typeface="Cambria Math" panose="02040503050406030204" pitchFamily="18" charset="0"/>
                      </a:rPr>
                      <m:t>=</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𝑖</m:t>
                                </m:r>
                              </m:sub>
                            </m:sSub>
                          </m:e>
                        </m:d>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𝑖</m:t>
                                </m:r>
                              </m:sub>
                            </m:sSub>
                          </m:e>
                        </m:d>
                      </m:e>
                    </m:d>
                  </m:oMath>
                </a14:m>
                <a:r>
                  <a:rPr lang="en-US" sz="2400" dirty="0">
                    <a:solidFill>
                      <a:schemeClr val="tx1"/>
                    </a:solidFill>
                    <a:latin typeface="+mj-lt"/>
                  </a:rPr>
                  <a:t>). Then sample covariance can be computed in two ways. First calculate empirical mean of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b="1" dirty="0">
                    <a:solidFill>
                      <a:schemeClr val="tx1"/>
                    </a:solidFill>
                    <a:latin typeface="+mj-lt"/>
                    <a:ea typeface="Cambria Math" panose="02040503050406030204" pitchFamily="18" charset="0"/>
                  </a:rPr>
                  <a:t> </a:t>
                </a:r>
                <a:r>
                  <a:rPr lang="en-IN" sz="2400" dirty="0">
                    <a:solidFill>
                      <a:schemeClr val="tx1"/>
                    </a:solidFill>
                    <a:latin typeface="+mj-lt"/>
                    <a:ea typeface="Cambria Math" panose="02040503050406030204" pitchFamily="18" charset="0"/>
                  </a:rPr>
                  <a:t>and </a:t>
                </a:r>
                <a14:m>
                  <m:oMath xmlns:m="http://schemas.openxmlformats.org/officeDocument/2006/math">
                    <m:r>
                      <a:rPr lang="en-IN" sz="2400" b="0" i="1" smtClean="0">
                        <a:solidFill>
                          <a:schemeClr val="tx1"/>
                        </a:solidFill>
                        <a:latin typeface="Cambria Math" panose="02040503050406030204" pitchFamily="18" charset="0"/>
                        <a:ea typeface="Cambria Math" panose="02040503050406030204" pitchFamily="18" charset="0"/>
                      </a:rPr>
                      <m:t>𝑌</m:t>
                    </m:r>
                  </m:oMath>
                </a14:m>
                <a:endParaRPr lang="en-IN" sz="2400" dirty="0">
                  <a:solidFill>
                    <a:schemeClr val="tx1"/>
                  </a:solidFill>
                  <a:latin typeface="+mj-lt"/>
                  <a:ea typeface="Cambria Math" panose="02040503050406030204" pitchFamily="18" charset="0"/>
                </a:endParaRPr>
              </a:p>
              <a:p>
                <a14:m>
                  <m:oMath xmlns:m="http://schemas.openxmlformats.org/officeDocument/2006/math">
                    <m:sSub>
                      <m:sSubPr>
                        <m:ctrlPr>
                          <a:rPr lang="en-IN" sz="2400" b="0" i="1" smtClean="0">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𝑋</m:t>
                        </m:r>
                      </m:sub>
                    </m:sSub>
                    <m:r>
                      <a:rPr lang="en-IN" sz="2400"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dirty="0">
                                <a:solidFill>
                                  <a:schemeClr val="tx1"/>
                                </a:solidFill>
                                <a:latin typeface="Cambria Math" panose="02040503050406030204" pitchFamily="18" charset="0"/>
                                <a:ea typeface="Cambria Math" panose="02040503050406030204" pitchFamily="18" charset="0"/>
                              </a:rPr>
                              <m:t>𝑥</m:t>
                            </m:r>
                          </m:e>
                          <m:sub>
                            <m:r>
                              <a:rPr lang="en-IN" sz="2400" dirty="0">
                                <a:solidFill>
                                  <a:schemeClr val="tx1"/>
                                </a:solidFill>
                                <a:latin typeface="Cambria Math" panose="02040503050406030204" pitchFamily="18" charset="0"/>
                                <a:ea typeface="Cambria Math" panose="02040503050406030204" pitchFamily="18" charset="0"/>
                              </a:rPr>
                              <m:t>𝑖</m:t>
                            </m:r>
                          </m:sub>
                        </m:sSub>
                      </m:e>
                    </m:nary>
                  </m:oMath>
                </a14:m>
                <a:r>
                  <a:rPr lang="en-IN" sz="2400" dirty="0">
                    <a:solidFill>
                      <a:schemeClr val="tx1"/>
                    </a:solidFill>
                    <a:latin typeface="+mj-lt"/>
                    <a:ea typeface="Cambria Math" panose="02040503050406030204" pitchFamily="18" charset="0"/>
                  </a:rPr>
                  <a:t> and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𝑌</m:t>
                        </m:r>
                      </m:sub>
                    </m:sSub>
                    <m:r>
                      <a:rPr lang="en-IN" sz="2400"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𝑦</m:t>
                            </m:r>
                          </m:e>
                          <m:sub>
                            <m:r>
                              <a:rPr lang="en-IN" sz="2400" dirty="0">
                                <a:solidFill>
                                  <a:schemeClr val="tx1"/>
                                </a:solidFill>
                                <a:latin typeface="Cambria Math" panose="02040503050406030204" pitchFamily="18" charset="0"/>
                                <a:ea typeface="Cambria Math" panose="02040503050406030204" pitchFamily="18" charset="0"/>
                              </a:rPr>
                              <m:t>𝑖</m:t>
                            </m:r>
                          </m:sub>
                        </m:sSub>
                      </m:e>
                    </m:nary>
                  </m:oMath>
                </a14:m>
                <a:r>
                  <a:rPr lang="en-IN" sz="2400" dirty="0">
                    <a:solidFill>
                      <a:schemeClr val="tx1"/>
                    </a:solidFill>
                    <a:latin typeface="+mj-lt"/>
                    <a:ea typeface="Cambria Math" panose="02040503050406030204" pitchFamily="18" charset="0"/>
                  </a:rPr>
                  <a:t> </a:t>
                </a:r>
              </a:p>
              <a:p>
                <a:r>
                  <a:rPr lang="en-IN" sz="2400" b="1" dirty="0">
                    <a:solidFill>
                      <a:schemeClr val="tx1"/>
                    </a:solidFill>
                    <a:latin typeface="+mj-lt"/>
                    <a:ea typeface="Cambria Math" panose="02040503050406030204" pitchFamily="18" charset="0"/>
                  </a:rPr>
                  <a:t>Method 1</a:t>
                </a:r>
                <a:r>
                  <a:rPr lang="en-IN" sz="2400" dirty="0">
                    <a:solidFill>
                      <a:schemeClr val="tx1"/>
                    </a:solidFill>
                    <a:latin typeface="+mj-lt"/>
                    <a:ea typeface="Cambria Math" panose="02040503050406030204" pitchFamily="18" charset="0"/>
                  </a:rPr>
                  <a:t>: Calculate </a:t>
                </a:r>
                <a14:m>
                  <m:oMath xmlns:m="http://schemas.openxmlformats.org/officeDocument/2006/math">
                    <m:acc>
                      <m:accPr>
                        <m:chr m:val="̂"/>
                        <m:ctrlPr>
                          <a:rPr lang="en-IN" sz="2400" b="0" i="1" dirty="0" smtClean="0">
                            <a:solidFill>
                              <a:schemeClr val="tx1"/>
                            </a:solidFill>
                            <a:latin typeface="Cambria Math" panose="02040503050406030204" pitchFamily="18" charset="0"/>
                            <a:ea typeface="Cambria Math" panose="02040503050406030204" pitchFamily="18" charset="0"/>
                          </a:rPr>
                        </m:ctrlPr>
                      </m:accPr>
                      <m:e>
                        <m:r>
                          <m:rPr>
                            <m:sty m:val="p"/>
                          </m:rPr>
                          <a:rPr lang="en-IN" sz="2400" b="0" i="0" dirty="0" smtClean="0">
                            <a:solidFill>
                              <a:schemeClr val="tx1"/>
                            </a:solidFill>
                            <a:latin typeface="Cambria Math" panose="02040503050406030204" pitchFamily="18" charset="0"/>
                            <a:ea typeface="Cambria Math" panose="02040503050406030204" pitchFamily="18" charset="0"/>
                          </a:rPr>
                          <m:t>Cov</m:t>
                        </m:r>
                      </m:e>
                    </m:acc>
                    <m:d>
                      <m:dPr>
                        <m:ctrlPr>
                          <a:rPr lang="en-IN" sz="2400" b="0" i="1" dirty="0" smtClean="0">
                            <a:solidFill>
                              <a:schemeClr val="tx1"/>
                            </a:solidFill>
                            <a:latin typeface="Cambria Math" panose="02040503050406030204" pitchFamily="18" charset="0"/>
                          </a:rPr>
                        </m:ctrlPr>
                      </m:dPr>
                      <m:e>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𝑌</m:t>
                        </m:r>
                      </m:e>
                    </m:d>
                    <m:r>
                      <a:rPr lang="en-IN" sz="2400"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d>
                          <m:dPr>
                            <m:ctrlPr>
                              <a:rPr lang="en-IN" sz="2400" b="0" i="1" dirty="0" smtClean="0">
                                <a:solidFill>
                                  <a:schemeClr val="tx1"/>
                                </a:solidFill>
                                <a:latin typeface="Cambria Math" panose="02040503050406030204" pitchFamily="18" charset="0"/>
                                <a:ea typeface="Cambria Math" panose="02040503050406030204" pitchFamily="18" charset="0"/>
                              </a:rPr>
                            </m:ctrlPr>
                          </m:dPr>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dirty="0">
                                    <a:solidFill>
                                      <a:schemeClr val="tx1"/>
                                    </a:solidFill>
                                    <a:latin typeface="Cambria Math" panose="02040503050406030204" pitchFamily="18" charset="0"/>
                                    <a:ea typeface="Cambria Math" panose="02040503050406030204" pitchFamily="18" charset="0"/>
                                  </a:rPr>
                                  <m:t>𝑥</m:t>
                                </m:r>
                              </m:e>
                              <m:sub>
                                <m:r>
                                  <a:rPr lang="en-IN" sz="2400" dirty="0">
                                    <a:solidFill>
                                      <a:schemeClr val="tx1"/>
                                    </a:solidFill>
                                    <a:latin typeface="Cambria Math" panose="02040503050406030204" pitchFamily="18" charset="0"/>
                                    <a:ea typeface="Cambria Math" panose="02040503050406030204" pitchFamily="18" charset="0"/>
                                  </a:rPr>
                                  <m:t>𝑖</m:t>
                                </m:r>
                              </m:sub>
                            </m:sSub>
                            <m:r>
                              <a:rPr lang="en-IN" sz="2400" i="1" dirty="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𝑋</m:t>
                                </m:r>
                              </m:sub>
                            </m:sSub>
                          </m:e>
                        </m:d>
                      </m:e>
                    </m:nary>
                    <m:d>
                      <m:dPr>
                        <m:ctrlPr>
                          <a:rPr lang="en-IN" sz="2400" b="0" i="1" dirty="0" smtClean="0">
                            <a:solidFill>
                              <a:schemeClr val="tx1"/>
                            </a:solidFill>
                            <a:latin typeface="Cambria Math" panose="02040503050406030204" pitchFamily="18" charset="0"/>
                            <a:ea typeface="Cambria Math" panose="02040503050406030204" pitchFamily="18" charset="0"/>
                          </a:rPr>
                        </m:ctrlPr>
                      </m:dPr>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𝑦</m:t>
                            </m:r>
                          </m:e>
                          <m:sub>
                            <m:r>
                              <a:rPr lang="en-IN" sz="2400" dirty="0">
                                <a:solidFill>
                                  <a:schemeClr val="tx1"/>
                                </a:solidFill>
                                <a:latin typeface="Cambria Math" panose="02040503050406030204" pitchFamily="18" charset="0"/>
                                <a:ea typeface="Cambria Math" panose="02040503050406030204" pitchFamily="18" charset="0"/>
                              </a:rPr>
                              <m:t>𝑖</m:t>
                            </m:r>
                          </m:sub>
                        </m:sSub>
                        <m:r>
                          <a:rPr lang="en-IN" sz="2400" i="1" dirty="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𝑌</m:t>
                            </m:r>
                          </m:sub>
                        </m:sSub>
                      </m:e>
                    </m:d>
                  </m:oMath>
                </a14:m>
                <a:endParaRPr lang="en-IN" sz="2400" dirty="0">
                  <a:solidFill>
                    <a:schemeClr val="tx1"/>
                  </a:solidFill>
                  <a:latin typeface="+mj-lt"/>
                  <a:ea typeface="Cambria Math" panose="02040503050406030204" pitchFamily="18" charset="0"/>
                </a:endParaRPr>
              </a:p>
              <a:p>
                <a:r>
                  <a:rPr lang="en-IN" sz="2400" b="1" dirty="0">
                    <a:solidFill>
                      <a:schemeClr val="tx1"/>
                    </a:solidFill>
                    <a:latin typeface="+mj-lt"/>
                    <a:ea typeface="Cambria Math" panose="02040503050406030204" pitchFamily="18" charset="0"/>
                  </a:rPr>
                  <a:t>Method 2</a:t>
                </a:r>
                <a:r>
                  <a:rPr lang="en-IN" sz="2400" dirty="0">
                    <a:solidFill>
                      <a:schemeClr val="tx1"/>
                    </a:solidFill>
                    <a:latin typeface="+mj-lt"/>
                    <a:ea typeface="Cambria Math" panose="02040503050406030204" pitchFamily="18" charset="0"/>
                  </a:rPr>
                  <a:t>: First calculate </a:t>
                </a:r>
                <a14:m>
                  <m:oMath xmlns:m="http://schemas.openxmlformats.org/officeDocument/2006/math">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𝑐</m:t>
                        </m:r>
                      </m:e>
                    </m:acc>
                    <m:r>
                      <a:rPr lang="en-IN" sz="2400" i="1"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sSub>
                          <m:sSubPr>
                            <m:ctrlPr>
                              <a:rPr lang="en-IN" sz="2400" b="0" i="1" dirty="0" smtClean="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𝑥</m:t>
                            </m:r>
                          </m:e>
                          <m:sub>
                            <m:r>
                              <a:rPr lang="en-IN" sz="2400" b="0" i="1" dirty="0" smtClean="0">
                                <a:solidFill>
                                  <a:schemeClr val="tx1"/>
                                </a:solidFill>
                                <a:latin typeface="Cambria Math" panose="02040503050406030204" pitchFamily="18" charset="0"/>
                                <a:ea typeface="Cambria Math" panose="02040503050406030204" pitchFamily="18" charset="0"/>
                              </a:rPr>
                              <m:t>𝑖</m:t>
                            </m:r>
                          </m:sub>
                        </m:sSub>
                        <m:sSub>
                          <m:sSubPr>
                            <m:ctrlPr>
                              <a:rPr lang="en-IN" sz="2400" b="0" i="1" dirty="0" smtClean="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𝑦</m:t>
                            </m:r>
                          </m:e>
                          <m:sub>
                            <m:r>
                              <a:rPr lang="en-IN" sz="2400" b="0" i="1" dirty="0" smtClean="0">
                                <a:solidFill>
                                  <a:schemeClr val="tx1"/>
                                </a:solidFill>
                                <a:latin typeface="Cambria Math" panose="02040503050406030204" pitchFamily="18" charset="0"/>
                                <a:ea typeface="Cambria Math" panose="02040503050406030204" pitchFamily="18" charset="0"/>
                              </a:rPr>
                              <m:t>𝑖</m:t>
                            </m:r>
                          </m:sub>
                        </m:sSub>
                      </m:e>
                    </m:nary>
                  </m:oMath>
                </a14:m>
                <a:r>
                  <a:rPr lang="en-IN" sz="2400" dirty="0">
                    <a:solidFill>
                      <a:schemeClr val="tx1"/>
                    </a:solidFill>
                    <a:latin typeface="+mj-lt"/>
                    <a:ea typeface="Cambria Math" panose="02040503050406030204" pitchFamily="18" charset="0"/>
                  </a:rPr>
                  <a:t> and get </a:t>
                </a:r>
                <a14:m>
                  <m:oMath xmlns:m="http://schemas.openxmlformats.org/officeDocument/2006/math">
                    <m:acc>
                      <m:accPr>
                        <m:chr m:val="̂"/>
                        <m:ctrlPr>
                          <a:rPr lang="en-IN" sz="2400" i="1" dirty="0">
                            <a:solidFill>
                              <a:schemeClr val="tx1"/>
                            </a:solidFill>
                            <a:latin typeface="Cambria Math" panose="02040503050406030204" pitchFamily="18" charset="0"/>
                            <a:ea typeface="Cambria Math" panose="02040503050406030204" pitchFamily="18" charset="0"/>
                          </a:rPr>
                        </m:ctrlPr>
                      </m:accPr>
                      <m:e>
                        <m:r>
                          <m:rPr>
                            <m:sty m:val="p"/>
                          </m:rPr>
                          <a:rPr lang="en-IN" sz="2400" dirty="0">
                            <a:solidFill>
                              <a:schemeClr val="tx1"/>
                            </a:solidFill>
                            <a:latin typeface="Cambria Math" panose="02040503050406030204" pitchFamily="18" charset="0"/>
                            <a:ea typeface="Cambria Math" panose="02040503050406030204" pitchFamily="18" charset="0"/>
                          </a:rPr>
                          <m:t>Cov</m:t>
                        </m:r>
                      </m:e>
                    </m:acc>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𝑋</m:t>
                        </m:r>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𝑌</m:t>
                        </m:r>
                      </m:e>
                    </m:d>
                    <m:r>
                      <a:rPr lang="en-IN" sz="2400" i="1">
                        <a:solidFill>
                          <a:schemeClr val="tx1"/>
                        </a:solidFill>
                        <a:latin typeface="Cambria Math" panose="02040503050406030204" pitchFamily="18" charset="0"/>
                        <a:ea typeface="Cambria Math" panose="02040503050406030204" pitchFamily="18" charset="0"/>
                      </a:rPr>
                      <m:t>=</m:t>
                    </m:r>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𝑐</m:t>
                        </m:r>
                      </m:e>
                    </m:acc>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𝑋</m:t>
                        </m:r>
                      </m:sub>
                    </m:sSub>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𝑌</m:t>
                        </m:r>
                      </m:sub>
                    </m:sSub>
                  </m:oMath>
                </a14:m>
                <a:endParaRPr lang="en-IN" sz="2400" dirty="0">
                  <a:solidFill>
                    <a:schemeClr val="tx1"/>
                  </a:solidFill>
                  <a:latin typeface="+mj-lt"/>
                  <a:ea typeface="Cambria Math" panose="02040503050406030204" pitchFamily="18" charset="0"/>
                </a:endParaRPr>
              </a:p>
              <a:p>
                <a:r>
                  <a:rPr lang="en-IN" sz="2400" dirty="0">
                    <a:solidFill>
                      <a:schemeClr val="tx1"/>
                    </a:solidFill>
                    <a:latin typeface="+mj-lt"/>
                    <a:ea typeface="Cambria Math" panose="02040503050406030204" pitchFamily="18" charset="0"/>
                  </a:rPr>
                  <a:t>Just as before, both methods always give the same answer. Method 2 useful when data not available all at once but can be bad if </a:t>
                </a:r>
                <a14:m>
                  <m:oMath xmlns:m="http://schemas.openxmlformats.org/officeDocument/2006/math">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𝑐</m:t>
                        </m:r>
                      </m:e>
                    </m:acc>
                  </m:oMath>
                </a14:m>
                <a:r>
                  <a:rPr lang="en-IN" sz="2400" dirty="0">
                    <a:solidFill>
                      <a:schemeClr val="tx1"/>
                    </a:solidFill>
                    <a:latin typeface="+mj-lt"/>
                    <a:ea typeface="Cambria Math" panose="02040503050406030204" pitchFamily="18" charset="0"/>
                  </a:rPr>
                  <a:t> and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𝑋</m:t>
                        </m:r>
                      </m:sub>
                    </m:sSub>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𝑌</m:t>
                        </m:r>
                      </m:sub>
                    </m:sSub>
                  </m:oMath>
                </a14:m>
                <a:r>
                  <a:rPr lang="en-IN" sz="2400" dirty="0">
                    <a:solidFill>
                      <a:schemeClr val="tx1"/>
                    </a:solidFill>
                    <a:latin typeface="+mj-lt"/>
                    <a:ea typeface="Cambria Math" panose="02040503050406030204" pitchFamily="18" charset="0"/>
                  </a:rPr>
                  <a:t> are both very large in magnitude but close together as well</a:t>
                </a:r>
              </a:p>
            </p:txBody>
          </p:sp>
        </mc:Choice>
        <mc:Fallback xmlns="">
          <p:sp>
            <p:nvSpPr>
              <p:cNvPr id="6" name="Rectangular Callout 5"/>
              <p:cNvSpPr>
                <a:spLocks noRot="1" noChangeAspect="1" noMove="1" noResize="1" noEditPoints="1" noAdjustHandles="1" noChangeArrowheads="1" noChangeShapeType="1" noTextEdit="1"/>
              </p:cNvSpPr>
              <p:nvPr/>
            </p:nvSpPr>
            <p:spPr>
              <a:xfrm>
                <a:off x="495110" y="211884"/>
                <a:ext cx="9702516" cy="4275928"/>
              </a:xfrm>
              <a:prstGeom prst="wedgeRectCallout">
                <a:avLst>
                  <a:gd name="adj1" fmla="val 59594"/>
                  <a:gd name="adj2" fmla="val -12551"/>
                </a:avLst>
              </a:prstGeom>
              <a:blipFill>
                <a:blip r:embed="rId4"/>
                <a:stretch>
                  <a:fillRect l="-685" t="-424" b="-268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33526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of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a:t>Suppose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r>
                  <a:rPr lang="en-IN" dirty="0"/>
                  <a:t> are any two constants and </a:t>
                </a:r>
                <a14:m>
                  <m:oMath xmlns:m="http://schemas.openxmlformats.org/officeDocument/2006/math">
                    <m:r>
                      <a:rPr lang="en-IN" i="1">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are any two </a:t>
                </a:r>
                <a:r>
                  <a:rPr lang="en-IN" dirty="0" err="1"/>
                  <a:t>r.v.s</a:t>
                </a:r>
                <a:r>
                  <a:rPr lang="en-IN" dirty="0"/>
                  <a:t>, then</a:t>
                </a:r>
              </a:p>
              <a:p>
                <a:r>
                  <a:rPr lang="en-IN" b="1" dirty="0"/>
                  <a:t>Constant 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𝑐</m:t>
                        </m:r>
                      </m:e>
                    </m:d>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m:t>
                    </m:r>
                  </m:oMath>
                </a14:m>
                <a:r>
                  <a:rPr lang="en-IN" dirty="0"/>
                  <a:t> i.e. if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𝑐</m:t>
                    </m:r>
                  </m:oMath>
                </a14:m>
                <a:r>
                  <a:rPr lang="en-IN" dirty="0"/>
                  <a:t> is a constant </a:t>
                </a:r>
                <a:r>
                  <a:rPr lang="en-IN" dirty="0" err="1"/>
                  <a:t>r.v</a:t>
                </a:r>
                <a:r>
                  <a:rPr lang="en-IN" dirty="0"/>
                  <a:t>. then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e>
                    </m:d>
                    <m:r>
                      <a:rPr lang="en-IN" i="1">
                        <a:latin typeface="Cambria Math" panose="02040503050406030204" pitchFamily="18" charset="0"/>
                        <a:ea typeface="Cambria Math" panose="02040503050406030204" pitchFamily="18" charset="0"/>
                      </a:rPr>
                      <m:t>=0</m:t>
                    </m:r>
                  </m:oMath>
                </a14:m>
                <a:endParaRPr lang="en-IN" dirty="0"/>
              </a:p>
              <a:p>
                <a:pPr lvl="2"/>
                <a:r>
                  <a:rPr lang="en-IN" dirty="0"/>
                  <a:t>Seems intuitive since a constant </a:t>
                </a:r>
                <a:r>
                  <a:rPr lang="en-IN" dirty="0" err="1"/>
                  <a:t>r.v</a:t>
                </a:r>
                <a:r>
                  <a:rPr lang="en-IN" dirty="0"/>
                  <a:t>. does not </a:t>
                </a:r>
                <a:r>
                  <a:rPr lang="en-IN" i="0" dirty="0"/>
                  <a:t>vary</a:t>
                </a:r>
                <a:r>
                  <a:rPr lang="en-IN" dirty="0"/>
                  <a:t> at all i.e. zero variance</a:t>
                </a:r>
              </a:p>
              <a:p>
                <a:r>
                  <a:rPr lang="en-IN" b="1" dirty="0"/>
                  <a:t>Scaling Rule</a:t>
                </a:r>
                <a:r>
                  <a:rPr lang="en-IN" dirty="0"/>
                  <a:t>: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𝑐</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dirty="0"/>
              </a:p>
              <a:p>
                <a:r>
                  <a:rPr lang="en-IN" b="1" dirty="0"/>
                  <a:t>Shift 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oMath>
                </a14:m>
                <a:r>
                  <a:rPr lang="en-IN" dirty="0"/>
                  <a:t> i.e. if </a:t>
                </a:r>
                <a14:m>
                  <m:oMath xmlns:m="http://schemas.openxmlformats.org/officeDocument/2006/math">
                    <m:r>
                      <a:rPr lang="en-IN" b="0" i="1" smtClean="0">
                        <a:latin typeface="Cambria Math" panose="02040503050406030204" pitchFamily="18" charset="0"/>
                      </a:rPr>
                      <m:t>𝑊</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𝑐</m:t>
                    </m:r>
                  </m:oMath>
                </a14:m>
                <a:r>
                  <a:rPr lang="en-IN" dirty="0"/>
                  <a:t> then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𝑊</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oMath>
                </a14:m>
                <a:endParaRPr lang="en-IN" dirty="0"/>
              </a:p>
              <a:p>
                <a:pPr lvl="2"/>
                <a:r>
                  <a:rPr lang="en-IN" dirty="0"/>
                  <a:t>Shifting a random variable does not change its “spread”</a:t>
                </a:r>
              </a:p>
              <a:p>
                <a:r>
                  <a:rPr lang="en-IN" b="1" dirty="0"/>
                  <a:t>Sum Rule</a:t>
                </a:r>
                <a:r>
                  <a:rPr lang="en-IN" dirty="0"/>
                  <a:t>: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0" smtClean="0">
                        <a:latin typeface="Cambria Math" panose="02040503050406030204" pitchFamily="18" charset="0"/>
                        <a:ea typeface="Cambria Math" panose="02040503050406030204" pitchFamily="18" charset="0"/>
                      </a:rPr>
                      <m:t>2</m:t>
                    </m:r>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e>
                    </m:d>
                  </m:oMath>
                </a14:m>
                <a:endParaRPr lang="en-IN" dirty="0"/>
              </a:p>
              <a:p>
                <a:r>
                  <a:rPr lang="en-IN" b="1" dirty="0"/>
                  <a:t>Difference 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0" smtClean="0">
                        <a:latin typeface="Cambria Math" panose="02040503050406030204" pitchFamily="18" charset="0"/>
                        <a:ea typeface="Cambria Math" panose="02040503050406030204" pitchFamily="18" charset="0"/>
                      </a:rPr>
                      <m:t>2</m:t>
                    </m:r>
                    <m:r>
                      <m:rPr>
                        <m:sty m:val="p"/>
                      </m:rPr>
                      <a:rPr lang="en-IN">
                        <a:latin typeface="Cambria Math" panose="02040503050406030204" pitchFamily="18" charset="0"/>
                        <a:ea typeface="Cambria Math" panose="02040503050406030204" pitchFamily="18" charset="0"/>
                      </a:rPr>
                      <m:t>Cov</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86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14</a:t>
            </a:fld>
            <a:endParaRPr lang="en-US"/>
          </a:p>
        </p:txBody>
      </p:sp>
      <p:sp>
        <p:nvSpPr>
          <p:cNvPr id="5" name="Rectangular Callout 4"/>
          <p:cNvSpPr/>
          <p:nvPr/>
        </p:nvSpPr>
        <p:spPr>
          <a:xfrm>
            <a:off x="1130157" y="2024009"/>
            <a:ext cx="6307274" cy="1230262"/>
          </a:xfrm>
          <a:prstGeom prst="wedgeRectCallout">
            <a:avLst>
              <a:gd name="adj1" fmla="val 60248"/>
              <a:gd name="adj2" fmla="val 558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Often used to deal with catastrophic cancellation by shifting the data to make it smaller in magnitude but leaving variance unchanged</a:t>
            </a:r>
            <a:endParaRPr lang="en-US" sz="2400" dirty="0">
              <a:solidFill>
                <a:schemeClr val="tx1"/>
              </a:solidFill>
              <a:latin typeface="+mj-lt"/>
            </a:endParaRPr>
          </a:p>
        </p:txBody>
      </p:sp>
    </p:spTree>
    <p:extLst>
      <p:ext uri="{BB962C8B-B14F-4D97-AF65-F5344CB8AC3E}">
        <p14:creationId xmlns:p14="http://schemas.microsoft.com/office/powerpoint/2010/main" val="350377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of Covariance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lstStyle/>
              <a:p>
                <a:r>
                  <a:rPr lang="en-IN" dirty="0"/>
                  <a:t>Suppose </a:t>
                </a:r>
                <a14:m>
                  <m:oMath xmlns:m="http://schemas.openxmlformats.org/officeDocument/2006/math">
                    <m:r>
                      <a:rPr lang="en-IN" i="1">
                        <a:latin typeface="Cambria Math" panose="02040503050406030204" pitchFamily="18" charset="0"/>
                      </a:rPr>
                      <m:t>𝑏</m:t>
                    </m:r>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r>
                  <a:rPr lang="en-IN" dirty="0"/>
                  <a:t> are any two constants and </a:t>
                </a:r>
                <a14:m>
                  <m:oMath xmlns:m="http://schemas.openxmlformats.org/officeDocument/2006/math">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oMath>
                </a14:m>
                <a:r>
                  <a:rPr lang="en-IN" dirty="0"/>
                  <a:t> are any two </a:t>
                </a:r>
                <a:r>
                  <a:rPr lang="en-IN" dirty="0" err="1"/>
                  <a:t>r.v.s</a:t>
                </a:r>
                <a:r>
                  <a:rPr lang="en-IN" dirty="0"/>
                  <a:t>, then</a:t>
                </a:r>
                <a:endParaRPr lang="en-IN" b="1" dirty="0"/>
              </a:p>
              <a:p>
                <a:r>
                  <a:rPr lang="en-IN" b="1" dirty="0"/>
                  <a:t>Constant Rule</a:t>
                </a:r>
                <a:r>
                  <a:rPr lang="en-IN" dirty="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𝑐</m:t>
                        </m:r>
                      </m:e>
                    </m:d>
                    <m:r>
                      <a:rPr lang="en-IN" b="0" i="1" smtClean="0">
                        <a:latin typeface="Cambria Math" panose="02040503050406030204" pitchFamily="18" charset="0"/>
                      </a:rPr>
                      <m:t>=0</m:t>
                    </m:r>
                  </m:oMath>
                </a14:m>
                <a:endParaRPr lang="en-IN" dirty="0"/>
              </a:p>
              <a:p>
                <a:r>
                  <a:rPr lang="en-IN" b="1" dirty="0"/>
                  <a:t>Symmetry Rule</a:t>
                </a:r>
                <a:r>
                  <a:rPr lang="en-IN" dirty="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b="0" i="1" smtClean="0">
                            <a:latin typeface="Cambria Math" panose="02040503050406030204" pitchFamily="18" charset="0"/>
                          </a:rPr>
                          <m:t>𝑌</m:t>
                        </m:r>
                      </m:e>
                    </m:d>
                    <m:r>
                      <a:rPr lang="en-IN" b="0" i="1" smtClean="0">
                        <a:latin typeface="Cambria Math" panose="02040503050406030204" pitchFamily="18" charset="0"/>
                      </a:rPr>
                      <m:t>=</m:t>
                    </m:r>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m:t>
                        </m:r>
                        <m:r>
                          <a:rPr lang="en-IN" i="1">
                            <a:latin typeface="Cambria Math" panose="02040503050406030204" pitchFamily="18" charset="0"/>
                          </a:rPr>
                          <m:t>𝑋</m:t>
                        </m:r>
                      </m:e>
                    </m:d>
                  </m:oMath>
                </a14:m>
                <a:endParaRPr lang="en-IN" dirty="0"/>
              </a:p>
              <a:p>
                <a:r>
                  <a:rPr lang="en-IN" b="1" dirty="0"/>
                  <a:t>Scaling Rule</a:t>
                </a:r>
                <a:r>
                  <a:rPr lang="en-IN" dirty="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𝑏𝑋</m:t>
                        </m:r>
                        <m:r>
                          <a:rPr lang="en-IN" i="1">
                            <a:latin typeface="Cambria Math" panose="02040503050406030204" pitchFamily="18" charset="0"/>
                          </a:rPr>
                          <m:t>,</m:t>
                        </m:r>
                        <m:r>
                          <a:rPr lang="en-IN" i="1">
                            <a:latin typeface="Cambria Math" panose="02040503050406030204" pitchFamily="18" charset="0"/>
                          </a:rPr>
                          <m:t>𝑐𝑌</m:t>
                        </m:r>
                      </m:e>
                    </m:d>
                    <m:r>
                      <a:rPr lang="en-IN" i="1">
                        <a:latin typeface="Cambria Math" panose="02040503050406030204" pitchFamily="18" charset="0"/>
                      </a:rPr>
                      <m:t>=</m:t>
                    </m:r>
                    <m:r>
                      <a:rPr lang="en-IN" b="0" i="1" smtClean="0">
                        <a:latin typeface="Cambria Math" panose="02040503050406030204" pitchFamily="18" charset="0"/>
                      </a:rPr>
                      <m:t>𝑏𝑐</m:t>
                    </m:r>
                    <m:r>
                      <a:rPr lang="en-IN" b="0" i="1" smtClean="0">
                        <a:latin typeface="Cambria Math" panose="02040503050406030204" pitchFamily="18" charset="0"/>
                      </a:rPr>
                      <m:t>⋅</m:t>
                    </m:r>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e>
                    </m:d>
                  </m:oMath>
                </a14:m>
                <a:endParaRPr lang="en-IN" dirty="0"/>
              </a:p>
              <a:p>
                <a:r>
                  <a:rPr lang="en-IN" b="1" dirty="0"/>
                  <a:t>Shift Rule</a:t>
                </a:r>
                <a:r>
                  <a:rPr lang="en-IN" dirty="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𝑏</m:t>
                        </m:r>
                        <m:r>
                          <a:rPr lang="en-IN" i="1">
                            <a:latin typeface="Cambria Math" panose="02040503050406030204" pitchFamily="18" charset="0"/>
                          </a:rPr>
                          <m:t>,</m:t>
                        </m:r>
                        <m:r>
                          <a:rPr lang="en-IN" i="1">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𝑐</m:t>
                        </m:r>
                      </m:e>
                    </m:d>
                    <m:r>
                      <a:rPr lang="en-IN" i="1">
                        <a:latin typeface="Cambria Math" panose="02040503050406030204" pitchFamily="18" charset="0"/>
                      </a:rPr>
                      <m:t>=</m:t>
                    </m:r>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e>
                    </m:d>
                  </m:oMath>
                </a14:m>
                <a:endParaRPr lang="en-IN" dirty="0"/>
              </a:p>
              <a:p>
                <a:r>
                  <a:rPr lang="en-IN" dirty="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are independent then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e>
                    </m:d>
                    <m:r>
                      <a:rPr lang="en-IN" b="0" i="1" smtClean="0">
                        <a:latin typeface="Cambria Math" panose="02040503050406030204" pitchFamily="18" charset="0"/>
                      </a:rPr>
                      <m:t>=0</m:t>
                    </m:r>
                  </m:oMath>
                </a14:m>
                <a:endParaRPr lang="en-IN" dirty="0"/>
              </a:p>
              <a:p>
                <a:pPr lvl="2"/>
                <a:r>
                  <a:rPr lang="en-IN" b="1" dirty="0"/>
                  <a:t>Proof</a:t>
                </a:r>
                <a:r>
                  <a:rPr lang="en-IN" dirty="0"/>
                  <a:t>: </a:t>
                </a:r>
                <a14:m>
                  <m:oMath xmlns:m="http://schemas.openxmlformats.org/officeDocument/2006/math">
                    <m:r>
                      <m:rPr>
                        <m:sty m:val="p"/>
                      </m:rPr>
                      <a:rPr lang="en-IN" i="0">
                        <a:latin typeface="Cambria Math" panose="02040503050406030204" pitchFamily="18" charset="0"/>
                      </a:rPr>
                      <m:t>Cov</m:t>
                    </m:r>
                    <m:d>
                      <m:dPr>
                        <m:ctrlPr>
                          <a:rPr lang="en-IN" i="1">
                            <a:latin typeface="Cambria Math" panose="02040503050406030204" pitchFamily="18" charset="0"/>
                          </a:rPr>
                        </m:ctrlPr>
                      </m:dPr>
                      <m:e>
                        <m:r>
                          <a:rPr lang="en-IN">
                            <a:latin typeface="Cambria Math" panose="02040503050406030204" pitchFamily="18" charset="0"/>
                          </a:rPr>
                          <m:t>𝑋</m:t>
                        </m:r>
                        <m:r>
                          <a:rPr lang="en-IN">
                            <a:latin typeface="Cambria Math" panose="02040503050406030204" pitchFamily="18" charset="0"/>
                          </a:rPr>
                          <m:t>,</m:t>
                        </m:r>
                        <m:r>
                          <a:rPr lang="en-IN">
                            <a:latin typeface="Cambria Math" panose="02040503050406030204" pitchFamily="18" charset="0"/>
                          </a:rPr>
                          <m:t>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=0</m:t>
                    </m:r>
                  </m:oMath>
                </a14:m>
                <a:endParaRPr lang="en-IN" b="1" dirty="0"/>
              </a:p>
              <a:p>
                <a:pPr lvl="2"/>
                <a:r>
                  <a:rPr lang="en-IN" dirty="0"/>
                  <a:t>We applied the product rule for expectations above</a:t>
                </a:r>
              </a:p>
              <a:p>
                <a:pPr lvl="2"/>
                <a:r>
                  <a:rPr lang="en-IN" b="1" dirty="0"/>
                  <a:t>Corollary</a:t>
                </a:r>
                <a:r>
                  <a:rPr lang="en-IN" dirty="0"/>
                  <a:t>: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b="1" dirty="0"/>
                  <a:t> </a:t>
                </a:r>
                <a:r>
                  <a:rPr lang="en-IN" dirty="0"/>
                  <a:t>are independent </a:t>
                </a:r>
                <a:r>
                  <a:rPr lang="en-IN" dirty="0" err="1"/>
                  <a:t>r.v.s</a:t>
                </a:r>
                <a:r>
                  <a:rPr lang="en-IN" dirty="0"/>
                  <a:t>, then </a:t>
                </a:r>
                <a14:m>
                  <m:oMath xmlns:m="http://schemas.openxmlformats.org/officeDocument/2006/math">
                    <m:r>
                      <a:rPr lang="en-IN">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e>
                    </m:d>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r="-86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7595" y="167121"/>
            <a:ext cx="1740695" cy="1740695"/>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713991" y="167121"/>
                <a:ext cx="9519737" cy="4027460"/>
              </a:xfrm>
              <a:prstGeom prst="wedgeRectCallout">
                <a:avLst>
                  <a:gd name="adj1" fmla="val 61281"/>
                  <a:gd name="adj2" fmla="val -1263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In books/papers, you may come across a term called </a:t>
                </a:r>
                <a:r>
                  <a:rPr lang="en-IN" sz="2400" i="1" dirty="0">
                    <a:solidFill>
                      <a:schemeClr val="tx1"/>
                    </a:solidFill>
                    <a:latin typeface="+mj-lt"/>
                  </a:rPr>
                  <a:t>correlation</a:t>
                </a:r>
                <a:r>
                  <a:rPr lang="en-IN" sz="2400" dirty="0">
                    <a:solidFill>
                      <a:schemeClr val="tx1"/>
                    </a:solidFill>
                    <a:latin typeface="+mj-lt"/>
                  </a:rPr>
                  <a:t> which is a normalized version of covariance.</a:t>
                </a:r>
              </a:p>
              <a:p>
                <a:pPr algn="ct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𝜌</m:t>
                          </m:r>
                        </m:e>
                        <m:sub>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Corr</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e>
                      </m:d>
                      <m:r>
                        <a:rPr lang="en-IN" sz="2400" b="0" i="1" smtClean="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r>
                            <m:rPr>
                              <m:sty m:val="p"/>
                            </m:rPr>
                            <a:rPr lang="en-IN" sz="2400" b="0" i="0" smtClean="0">
                              <a:solidFill>
                                <a:schemeClr val="tx1"/>
                              </a:solidFill>
                              <a:latin typeface="Cambria Math" panose="02040503050406030204" pitchFamily="18" charset="0"/>
                            </a:rPr>
                            <m:t>Cov</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e>
                          </m:d>
                        </m:num>
                        <m:den>
                          <m:rad>
                            <m:radPr>
                              <m:degHide m:val="on"/>
                              <m:ctrlPr>
                                <a:rPr lang="en-IN" sz="2400" b="0" i="1" smtClean="0">
                                  <a:solidFill>
                                    <a:schemeClr val="tx1"/>
                                  </a:solidFill>
                                  <a:latin typeface="Cambria Math" panose="02040503050406030204" pitchFamily="18" charset="0"/>
                                </a:rPr>
                              </m:ctrlPr>
                            </m:radPr>
                            <m:deg/>
                            <m:e>
                              <m:r>
                                <a:rPr lang="en-IN" sz="24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𝑌</m:t>
                                  </m:r>
                                </m:e>
                              </m:d>
                            </m:e>
                          </m:rad>
                        </m:den>
                      </m:f>
                    </m:oMath>
                  </m:oMathPara>
                </a14:m>
                <a:endParaRPr lang="en-IN" sz="2400" dirty="0">
                  <a:solidFill>
                    <a:schemeClr val="tx1"/>
                  </a:solidFill>
                  <a:latin typeface="+mj-lt"/>
                </a:endParaRPr>
              </a:p>
              <a:p>
                <a:pPr algn="ctr"/>
                <a:r>
                  <a:rPr lang="en-IN" sz="2400" dirty="0">
                    <a:solidFill>
                      <a:schemeClr val="tx1"/>
                    </a:solidFill>
                    <a:latin typeface="+mj-lt"/>
                  </a:rPr>
                  <a:t>For any two </a:t>
                </a:r>
                <a:r>
                  <a:rPr lang="en-IN" sz="2400" dirty="0" err="1">
                    <a:solidFill>
                      <a:schemeClr val="tx1"/>
                    </a:solidFill>
                    <a:latin typeface="+mj-lt"/>
                  </a:rPr>
                  <a:t>r.v.s</a:t>
                </a:r>
                <a:r>
                  <a:rPr lang="en-IN" sz="2400" dirty="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oMath>
                </a14:m>
                <a:r>
                  <a:rPr lang="en-IN" sz="2400" dirty="0">
                    <a:solidFill>
                      <a:schemeClr val="tx1"/>
                    </a:solidFill>
                    <a:latin typeface="+mj-lt"/>
                  </a:rPr>
                  <a:t>, we always have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𝜌</m:t>
                        </m:r>
                      </m:e>
                      <m:sub>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−1,1</m:t>
                        </m:r>
                      </m:e>
                    </m:d>
                  </m:oMath>
                </a14:m>
                <a:r>
                  <a:rPr lang="en-IN" sz="2400" dirty="0">
                    <a:solidFill>
                      <a:schemeClr val="tx1"/>
                    </a:solidFill>
                    <a:latin typeface="+mj-lt"/>
                  </a:rPr>
                  <a:t>. If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𝜌</m:t>
                        </m:r>
                      </m:e>
                      <m:sub>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=0</m:t>
                    </m:r>
                  </m:oMath>
                </a14:m>
                <a:r>
                  <a:rPr lang="en-IN" sz="2400" dirty="0">
                    <a:solidFill>
                      <a:schemeClr val="tx1"/>
                    </a:solidFill>
                    <a:latin typeface="+mj-lt"/>
                  </a:rPr>
                  <a:t> then the two </a:t>
                </a:r>
                <a:r>
                  <a:rPr lang="en-IN" sz="2400" dirty="0" err="1">
                    <a:solidFill>
                      <a:schemeClr val="tx1"/>
                    </a:solidFill>
                    <a:latin typeface="+mj-lt"/>
                  </a:rPr>
                  <a:t>r.v.s</a:t>
                </a:r>
                <a:r>
                  <a:rPr lang="en-IN" sz="2400" dirty="0">
                    <a:solidFill>
                      <a:schemeClr val="tx1"/>
                    </a:solidFill>
                    <a:latin typeface="+mj-lt"/>
                  </a:rPr>
                  <a:t> are said to be </a:t>
                </a:r>
                <a:r>
                  <a:rPr lang="en-IN" sz="2400" i="1" dirty="0">
                    <a:solidFill>
                      <a:schemeClr val="tx1"/>
                    </a:solidFill>
                    <a:latin typeface="+mj-lt"/>
                  </a:rPr>
                  <a:t>uncorrelated</a:t>
                </a:r>
                <a:r>
                  <a:rPr lang="en-IN" sz="2400" dirty="0">
                    <a:solidFill>
                      <a:schemeClr val="tx1"/>
                    </a:solidFill>
                    <a:latin typeface="+mj-lt"/>
                  </a:rPr>
                  <a:t>. Note that if </a:t>
                </a:r>
                <a14:m>
                  <m:oMath xmlns:m="http://schemas.openxmlformats.org/officeDocument/2006/math">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oMath>
                </a14:m>
                <a:r>
                  <a:rPr lang="en-IN" sz="2400" dirty="0">
                    <a:solidFill>
                      <a:schemeClr val="tx1"/>
                    </a:solidFill>
                    <a:latin typeface="+mj-lt"/>
                  </a:rPr>
                  <a:t> are uncorrelated, then also we have </a:t>
                </a:r>
                <a14:m>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𝕍</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𝑌</m:t>
                        </m:r>
                      </m:e>
                    </m:d>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𝕍</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e>
                    </m:d>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𝕍</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𝑌</m:t>
                        </m:r>
                      </m:e>
                    </m:d>
                  </m:oMath>
                </a14:m>
                <a:r>
                  <a:rPr lang="en-IN" sz="2400" dirty="0">
                    <a:solidFill>
                      <a:schemeClr val="tx1"/>
                    </a:solidFill>
                    <a:latin typeface="+mj-lt"/>
                  </a:rPr>
                  <a:t>. Warning: independent </a:t>
                </a:r>
                <a:r>
                  <a:rPr lang="en-IN" sz="2400" dirty="0" err="1">
                    <a:solidFill>
                      <a:schemeClr val="tx1"/>
                    </a:solidFill>
                    <a:latin typeface="+mj-lt"/>
                  </a:rPr>
                  <a:t>r.v.s</a:t>
                </a:r>
                <a:r>
                  <a:rPr lang="en-IN" sz="2400" dirty="0">
                    <a:solidFill>
                      <a:schemeClr val="tx1"/>
                    </a:solidFill>
                    <a:latin typeface="+mj-lt"/>
                  </a:rPr>
                  <a:t> are always uncorrelated but not all uncorrelated </a:t>
                </a:r>
                <a:r>
                  <a:rPr lang="en-IN" sz="2400" dirty="0" err="1">
                    <a:solidFill>
                      <a:schemeClr val="tx1"/>
                    </a:solidFill>
                    <a:latin typeface="+mj-lt"/>
                  </a:rPr>
                  <a:t>r.v.s</a:t>
                </a:r>
                <a:r>
                  <a:rPr lang="en-IN" sz="2400" dirty="0">
                    <a:solidFill>
                      <a:schemeClr val="tx1"/>
                    </a:solidFill>
                    <a:latin typeface="+mj-lt"/>
                  </a:rPr>
                  <a:t> need be independent.</a:t>
                </a:r>
              </a:p>
              <a:p>
                <a:pPr algn="ctr"/>
                <a:r>
                  <a:rPr lang="en-IN" sz="2400" dirty="0">
                    <a:solidFill>
                      <a:schemeClr val="tx1"/>
                    </a:solidFill>
                    <a:latin typeface="+mj-lt"/>
                  </a:rPr>
                  <a:t>Can estimate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𝜌</m:t>
                        </m:r>
                      </m:e>
                      <m:sub>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sub>
                    </m:sSub>
                  </m:oMath>
                </a14:m>
                <a:r>
                  <a:rPr lang="en-IN" sz="2400" dirty="0">
                    <a:solidFill>
                      <a:schemeClr val="tx1"/>
                    </a:solidFill>
                    <a:latin typeface="+mj-lt"/>
                  </a:rPr>
                  <a:t> using samples as well </a:t>
                </a:r>
                <a14:m>
                  <m:oMath xmlns:m="http://schemas.openxmlformats.org/officeDocument/2006/math">
                    <m:sSub>
                      <m:sSubPr>
                        <m:ctrlPr>
                          <a:rPr lang="en-IN" sz="2400" b="0" i="1" dirty="0" smtClean="0">
                            <a:solidFill>
                              <a:schemeClr val="tx1"/>
                            </a:solidFill>
                            <a:latin typeface="Cambria Math" panose="02040503050406030204" pitchFamily="18" charset="0"/>
                          </a:rPr>
                        </m:ctrlPr>
                      </m:sSubPr>
                      <m:e>
                        <m:acc>
                          <m:accPr>
                            <m:chr m:val="̂"/>
                            <m:ctrlPr>
                              <a:rPr lang="en-IN" sz="2400" b="0" i="1" smtClean="0">
                                <a:solidFill>
                                  <a:schemeClr val="tx1"/>
                                </a:solidFill>
                                <a:latin typeface="Cambria Math" panose="02040503050406030204" pitchFamily="18" charset="0"/>
                              </a:rPr>
                            </m:ctrlPr>
                          </m:accPr>
                          <m:e>
                            <m:r>
                              <a:rPr lang="en-IN" sz="2400" b="0" i="1" smtClean="0">
                                <a:solidFill>
                                  <a:schemeClr val="tx1"/>
                                </a:solidFill>
                                <a:latin typeface="Cambria Math" panose="02040503050406030204" pitchFamily="18" charset="0"/>
                              </a:rPr>
                              <m:t>𝜌</m:t>
                            </m:r>
                          </m:e>
                        </m:acc>
                      </m:e>
                      <m:sub>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𝑌</m:t>
                        </m:r>
                      </m:sub>
                    </m:sSub>
                    <m:r>
                      <a:rPr lang="en-IN" sz="2400" b="0" i="1" dirty="0" smtClean="0">
                        <a:solidFill>
                          <a:schemeClr val="tx1"/>
                        </a:solidFill>
                        <a:latin typeface="Cambria Math" panose="02040503050406030204" pitchFamily="18" charset="0"/>
                      </a:rPr>
                      <m:t>=</m:t>
                    </m:r>
                    <m:f>
                      <m:fPr>
                        <m:ctrlPr>
                          <a:rPr lang="en-IN" sz="2400" b="0" i="1" dirty="0" smtClean="0">
                            <a:solidFill>
                              <a:schemeClr val="tx1"/>
                            </a:solidFill>
                            <a:latin typeface="Cambria Math" panose="02040503050406030204" pitchFamily="18" charset="0"/>
                          </a:rPr>
                        </m:ctrlPr>
                      </m:fPr>
                      <m:num>
                        <m:acc>
                          <m:accPr>
                            <m:chr m:val="̂"/>
                            <m:ctrlPr>
                              <a:rPr lang="en-IN" sz="2400" i="1" dirty="0">
                                <a:solidFill>
                                  <a:schemeClr val="tx1"/>
                                </a:solidFill>
                                <a:latin typeface="Cambria Math" panose="02040503050406030204" pitchFamily="18" charset="0"/>
                                <a:ea typeface="Cambria Math" panose="02040503050406030204" pitchFamily="18" charset="0"/>
                              </a:rPr>
                            </m:ctrlPr>
                          </m:accPr>
                          <m:e>
                            <m:r>
                              <m:rPr>
                                <m:sty m:val="p"/>
                              </m:rPr>
                              <a:rPr lang="en-IN" sz="2400" dirty="0">
                                <a:solidFill>
                                  <a:schemeClr val="tx1"/>
                                </a:solidFill>
                                <a:latin typeface="Cambria Math" panose="02040503050406030204" pitchFamily="18" charset="0"/>
                                <a:ea typeface="Cambria Math" panose="02040503050406030204" pitchFamily="18" charset="0"/>
                              </a:rPr>
                              <m:t>Cov</m:t>
                            </m:r>
                          </m:e>
                        </m:acc>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𝑋</m:t>
                            </m:r>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𝑌</m:t>
                            </m:r>
                          </m:e>
                        </m:d>
                      </m:num>
                      <m:den>
                        <m:rad>
                          <m:radPr>
                            <m:degHide m:val="on"/>
                            <m:ctrlPr>
                              <a:rPr lang="en-IN" sz="2400" b="0" i="1" dirty="0" smtClean="0">
                                <a:solidFill>
                                  <a:schemeClr val="tx1"/>
                                </a:solidFill>
                                <a:latin typeface="Cambria Math" panose="02040503050406030204" pitchFamily="18" charset="0"/>
                              </a:rPr>
                            </m:ctrlPr>
                          </m:radPr>
                          <m:deg/>
                          <m:e>
                            <m:sSubSup>
                              <m:sSubSupPr>
                                <m:ctrlPr>
                                  <a:rPr lang="en-IN" sz="2400" b="0" i="1" smtClean="0">
                                    <a:solidFill>
                                      <a:schemeClr val="tx1"/>
                                    </a:solidFill>
                                    <a:latin typeface="Cambria Math" panose="02040503050406030204" pitchFamily="18" charset="0"/>
                                    <a:ea typeface="Cambria Math" panose="02040503050406030204" pitchFamily="18" charset="0"/>
                                  </a:rPr>
                                </m:ctrlPr>
                              </m:sSubSup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𝜎</m:t>
                                    </m:r>
                                  </m:e>
                                </m:acc>
                              </m:e>
                              <m:sub>
                                <m:r>
                                  <a:rPr lang="en-IN" sz="2400" b="0" i="1" smtClean="0">
                                    <a:solidFill>
                                      <a:schemeClr val="tx1"/>
                                    </a:solidFill>
                                    <a:latin typeface="Cambria Math" panose="02040503050406030204" pitchFamily="18" charset="0"/>
                                    <a:ea typeface="Cambria Math" panose="02040503050406030204" pitchFamily="18" charset="0"/>
                                  </a:rPr>
                                  <m:t>𝑋</m:t>
                                </m:r>
                              </m:sub>
                              <m:sup>
                                <m:r>
                                  <a:rPr lang="en-IN" sz="2400" i="1">
                                    <a:solidFill>
                                      <a:schemeClr val="tx1"/>
                                    </a:solidFill>
                                    <a:latin typeface="Cambria Math" panose="02040503050406030204" pitchFamily="18" charset="0"/>
                                    <a:ea typeface="Cambria Math" panose="02040503050406030204" pitchFamily="18" charset="0"/>
                                  </a:rPr>
                                  <m:t>2</m:t>
                                </m:r>
                              </m:sup>
                            </m:sSubSup>
                            <m:sSubSup>
                              <m:sSubSupPr>
                                <m:ctrlPr>
                                  <a:rPr lang="en-IN" sz="2400" b="0" i="1" smtClean="0">
                                    <a:solidFill>
                                      <a:schemeClr val="tx1"/>
                                    </a:solidFill>
                                    <a:latin typeface="Cambria Math" panose="02040503050406030204" pitchFamily="18" charset="0"/>
                                    <a:ea typeface="Cambria Math" panose="02040503050406030204" pitchFamily="18" charset="0"/>
                                  </a:rPr>
                                </m:ctrlPr>
                              </m:sSubSup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𝜎</m:t>
                                    </m:r>
                                  </m:e>
                                </m:acc>
                              </m:e>
                              <m:sub>
                                <m:r>
                                  <a:rPr lang="en-IN" sz="2400" b="0" i="1" smtClean="0">
                                    <a:solidFill>
                                      <a:schemeClr val="tx1"/>
                                    </a:solidFill>
                                    <a:latin typeface="Cambria Math" panose="02040503050406030204" pitchFamily="18" charset="0"/>
                                    <a:ea typeface="Cambria Math" panose="02040503050406030204" pitchFamily="18" charset="0"/>
                                  </a:rPr>
                                  <m:t>𝑌</m:t>
                                </m:r>
                              </m:sub>
                              <m:sup>
                                <m:r>
                                  <a:rPr lang="en-IN" sz="2400" i="1">
                                    <a:solidFill>
                                      <a:schemeClr val="tx1"/>
                                    </a:solidFill>
                                    <a:latin typeface="Cambria Math" panose="02040503050406030204" pitchFamily="18" charset="0"/>
                                    <a:ea typeface="Cambria Math" panose="02040503050406030204" pitchFamily="18" charset="0"/>
                                  </a:rPr>
                                  <m:t>2</m:t>
                                </m:r>
                              </m:sup>
                            </m:sSubSup>
                          </m:e>
                        </m:rad>
                      </m:den>
                    </m:f>
                  </m:oMath>
                </a14:m>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713991" y="167121"/>
                <a:ext cx="9519737" cy="4027460"/>
              </a:xfrm>
              <a:prstGeom prst="wedgeRectCallout">
                <a:avLst>
                  <a:gd name="adj1" fmla="val 61281"/>
                  <a:gd name="adj2" fmla="val -12632"/>
                </a:avLst>
              </a:prstGeom>
              <a:blipFill>
                <a:blip r:embed="rId4"/>
                <a:stretch>
                  <a:fillRect l="-172" t="-750"/>
                </a:stretch>
              </a:blipFill>
              <a:ln w="38100">
                <a:solidFill>
                  <a:schemeClr val="accent1"/>
                </a:solidFill>
              </a:ln>
            </p:spPr>
            <p:txBody>
              <a:bodyPr/>
              <a:lstStyle/>
              <a:p>
                <a:r>
                  <a:rPr lang="en-IN">
                    <a:noFill/>
                  </a:rPr>
                  <a:t> </a:t>
                </a:r>
              </a:p>
            </p:txBody>
          </p:sp>
        </mc:Fallback>
      </mc:AlternateContent>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0683" y="4944277"/>
            <a:ext cx="1731319" cy="1731319"/>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253353" y="4457730"/>
                <a:ext cx="9980377" cy="1910411"/>
              </a:xfrm>
              <a:prstGeom prst="wedgeRectCallout">
                <a:avLst>
                  <a:gd name="adj1" fmla="val 55672"/>
                  <a:gd name="adj2" fmla="val 3014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If </a:t>
                </a:r>
                <a14:m>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𝜌</m:t>
                        </m:r>
                      </m:e>
                      <m:sub>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&lt;0</m:t>
                    </m:r>
                  </m:oMath>
                </a14:m>
                <a:r>
                  <a:rPr lang="en-US" sz="2400" dirty="0">
                    <a:solidFill>
                      <a:schemeClr val="tx1"/>
                    </a:solidFill>
                    <a:latin typeface="+mj-lt"/>
                  </a:rPr>
                  <a:t>, this means that typically, whenever </a:t>
                </a:r>
                <a14:m>
                  <m:oMath xmlns:m="http://schemas.openxmlformats.org/officeDocument/2006/math">
                    <m:r>
                      <a:rPr lang="en-IN" sz="2400" b="0" i="1" smtClean="0">
                        <a:solidFill>
                          <a:schemeClr val="tx1"/>
                        </a:solidFill>
                        <a:latin typeface="Cambria Math" panose="02040503050406030204" pitchFamily="18" charset="0"/>
                      </a:rPr>
                      <m:t>𝑋</m:t>
                    </m:r>
                  </m:oMath>
                </a14:m>
                <a:r>
                  <a:rPr lang="en-US" sz="2400" dirty="0">
                    <a:solidFill>
                      <a:schemeClr val="tx1"/>
                    </a:solidFill>
                    <a:latin typeface="+mj-lt"/>
                  </a:rPr>
                  <a:t> takes larger values than its own mean, </a:t>
                </a:r>
                <a14:m>
                  <m:oMath xmlns:m="http://schemas.openxmlformats.org/officeDocument/2006/math">
                    <m:r>
                      <a:rPr lang="en-IN" sz="2400" b="0" i="1" smtClean="0">
                        <a:solidFill>
                          <a:schemeClr val="tx1"/>
                        </a:solidFill>
                        <a:latin typeface="Cambria Math" panose="02040503050406030204" pitchFamily="18" charset="0"/>
                      </a:rPr>
                      <m:t>𝑌</m:t>
                    </m:r>
                  </m:oMath>
                </a14:m>
                <a:r>
                  <a:rPr lang="en-US" sz="2400" dirty="0">
                    <a:solidFill>
                      <a:schemeClr val="tx1"/>
                    </a:solidFill>
                    <a:latin typeface="+mj-lt"/>
                  </a:rPr>
                  <a:t> takes smaller values than its own mean and vice versa. If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b="0" i="1">
                            <a:solidFill>
                              <a:schemeClr val="tx1"/>
                            </a:solidFill>
                            <a:latin typeface="Cambria Math" panose="02040503050406030204" pitchFamily="18" charset="0"/>
                          </a:rPr>
                          <m:t>𝜌</m:t>
                        </m:r>
                      </m:e>
                      <m:sub>
                        <m:r>
                          <a:rPr lang="en-IN" sz="2400" b="0" i="1">
                            <a:solidFill>
                              <a:schemeClr val="tx1"/>
                            </a:solidFill>
                            <a:latin typeface="Cambria Math" panose="02040503050406030204" pitchFamily="18" charset="0"/>
                          </a:rPr>
                          <m:t>𝑋</m:t>
                        </m:r>
                        <m:r>
                          <a:rPr lang="en-IN" sz="2400" b="0" i="1">
                            <a:solidFill>
                              <a:schemeClr val="tx1"/>
                            </a:solidFill>
                            <a:latin typeface="Cambria Math" panose="02040503050406030204" pitchFamily="18" charset="0"/>
                          </a:rPr>
                          <m:t>,</m:t>
                        </m:r>
                        <m:r>
                          <a:rPr lang="en-IN" sz="2400" b="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&gt;</m:t>
                    </m:r>
                    <m:r>
                      <a:rPr lang="en-IN" sz="2400" b="0" i="1">
                        <a:solidFill>
                          <a:schemeClr val="tx1"/>
                        </a:solidFill>
                        <a:latin typeface="Cambria Math" panose="02040503050406030204" pitchFamily="18" charset="0"/>
                      </a:rPr>
                      <m:t>0</m:t>
                    </m:r>
                  </m:oMath>
                </a14:m>
                <a:r>
                  <a:rPr lang="en-US" sz="2400" dirty="0">
                    <a:solidFill>
                      <a:schemeClr val="tx1"/>
                    </a:solidFill>
                    <a:latin typeface="+mj-lt"/>
                  </a:rPr>
                  <a:t>, then this means that both </a:t>
                </a:r>
                <a:r>
                  <a:rPr lang="en-US" sz="2400" dirty="0" err="1">
                    <a:solidFill>
                      <a:schemeClr val="tx1"/>
                    </a:solidFill>
                    <a:latin typeface="+mj-lt"/>
                  </a:rPr>
                  <a:t>r.v.s</a:t>
                </a:r>
                <a:r>
                  <a:rPr lang="en-US" sz="2400" dirty="0">
                    <a:solidFill>
                      <a:schemeClr val="tx1"/>
                    </a:solidFill>
                    <a:latin typeface="+mj-lt"/>
                  </a:rPr>
                  <a:t> take values larger or smaller than their respective means together.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𝜌</m:t>
                        </m:r>
                      </m:e>
                      <m:sub>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a:rPr lang="en-IN" sz="2400" i="1" smtClean="0">
                        <a:solidFill>
                          <a:schemeClr val="tx1"/>
                        </a:solidFill>
                        <a:latin typeface="Cambria Math" panose="02040503050406030204" pitchFamily="18" charset="0"/>
                      </a:rPr>
                      <m:t>0</m:t>
                    </m:r>
                  </m:oMath>
                </a14:m>
                <a:r>
                  <a:rPr lang="en-US" sz="2400" dirty="0">
                    <a:solidFill>
                      <a:schemeClr val="tx1"/>
                    </a:solidFill>
                    <a:latin typeface="+mj-lt"/>
                  </a:rPr>
                  <a:t> means that typically, even if </a:t>
                </a:r>
                <a14:m>
                  <m:oMath xmlns:m="http://schemas.openxmlformats.org/officeDocument/2006/math">
                    <m:r>
                      <a:rPr lang="en-IN" sz="2400" b="0" i="1" smtClean="0">
                        <a:solidFill>
                          <a:schemeClr val="tx1"/>
                        </a:solidFill>
                        <a:latin typeface="Cambria Math" panose="02040503050406030204" pitchFamily="18" charset="0"/>
                      </a:rPr>
                      <m:t>𝑋</m:t>
                    </m:r>
                  </m:oMath>
                </a14:m>
                <a:r>
                  <a:rPr lang="en-US" sz="2400" dirty="0">
                    <a:solidFill>
                      <a:schemeClr val="tx1"/>
                    </a:solidFill>
                    <a:latin typeface="+mj-lt"/>
                  </a:rPr>
                  <a:t> takes a value larger than its mean, </a:t>
                </a:r>
                <a14:m>
                  <m:oMath xmlns:m="http://schemas.openxmlformats.org/officeDocument/2006/math">
                    <m:r>
                      <a:rPr lang="en-IN" sz="2400" b="0" i="1" smtClean="0">
                        <a:solidFill>
                          <a:schemeClr val="tx1"/>
                        </a:solidFill>
                        <a:latin typeface="Cambria Math" panose="02040503050406030204" pitchFamily="18" charset="0"/>
                      </a:rPr>
                      <m:t>𝑌</m:t>
                    </m:r>
                  </m:oMath>
                </a14:m>
                <a:r>
                  <a:rPr lang="en-US" sz="2400" dirty="0">
                    <a:solidFill>
                      <a:schemeClr val="tx1"/>
                    </a:solidFill>
                    <a:latin typeface="+mj-lt"/>
                  </a:rPr>
                  <a:t> may take smaller or larger values than its own mean</a:t>
                </a:r>
              </a:p>
            </p:txBody>
          </p:sp>
        </mc:Choice>
        <mc:Fallback xmlns="">
          <p:sp>
            <p:nvSpPr>
              <p:cNvPr id="8" name="Rectangular Callout 7"/>
              <p:cNvSpPr>
                <a:spLocks noRot="1" noChangeAspect="1" noMove="1" noResize="1" noEditPoints="1" noAdjustHandles="1" noChangeArrowheads="1" noChangeShapeType="1" noTextEdit="1"/>
              </p:cNvSpPr>
              <p:nvPr/>
            </p:nvSpPr>
            <p:spPr>
              <a:xfrm>
                <a:off x="253353" y="4457730"/>
                <a:ext cx="9980377" cy="1910411"/>
              </a:xfrm>
              <a:prstGeom prst="wedgeRectCallout">
                <a:avLst>
                  <a:gd name="adj1" fmla="val 55672"/>
                  <a:gd name="adj2" fmla="val 30149"/>
                </a:avLst>
              </a:prstGeom>
              <a:blipFill>
                <a:blip r:embed="rId6"/>
                <a:stretch>
                  <a:fillRect l="-691" t="-2813" b="-750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77227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right)">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a:t>The notation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oMath>
                </a14:m>
                <a:r>
                  <a:rPr lang="en-IN" dirty="0"/>
                  <a:t> is used to express how one quantity behaves when some other quantities are fixed to some given values</a:t>
                </a:r>
              </a:p>
              <a:p>
                <a:r>
                  <a:rPr lang="en-IN" dirty="0"/>
                  <a:t>These “other” quantities could be random variables themselves, or even constants. Sometimes we condition just to clarify exactly what those constants are</a:t>
                </a:r>
              </a:p>
              <a:p>
                <a:pPr lvl="2"/>
                <a:r>
                  <a:rPr lang="en-IN" dirty="0"/>
                  <a:t>For example we could ask, what is the probability of me misclassifying a test data point </a:t>
                </a:r>
                <a14:m>
                  <m:oMath xmlns:m="http://schemas.openxmlformats.org/officeDocument/2006/math">
                    <m:d>
                      <m:dPr>
                        <m:ctrlPr>
                          <a:rPr lang="en-IN" b="0" i="1" smtClean="0">
                            <a:latin typeface="Cambria Math" panose="02040503050406030204" pitchFamily="18" charset="0"/>
                          </a:rPr>
                        </m:ctrlPr>
                      </m:dPr>
                      <m:e>
                        <m:r>
                          <a:rPr lang="en-IN" b="1" i="0" smtClean="0">
                            <a:latin typeface="Cambria Math" panose="02040503050406030204" pitchFamily="18" charset="0"/>
                          </a:rPr>
                          <m:t>𝐱</m:t>
                        </m:r>
                        <m:r>
                          <a:rPr lang="en-IN" b="0" i="1" smtClean="0">
                            <a:latin typeface="Cambria Math" panose="02040503050406030204" pitchFamily="18" charset="0"/>
                          </a:rPr>
                          <m:t>,</m:t>
                        </m:r>
                        <m:r>
                          <a:rPr lang="en-IN" b="0" i="1" smtClean="0">
                            <a:latin typeface="Cambria Math" panose="02040503050406030204" pitchFamily="18" charset="0"/>
                          </a:rPr>
                          <m:t>𝑦</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𝒟</m:t>
                    </m:r>
                  </m:oMath>
                </a14:m>
                <a:r>
                  <a:rPr lang="en-IN" dirty="0"/>
                  <a:t> if I use a model </a:t>
                </a:r>
                <a14:m>
                  <m:oMath xmlns:m="http://schemas.openxmlformats.org/officeDocument/2006/math">
                    <m:r>
                      <a:rPr lang="en-IN" b="1" i="0" smtClean="0">
                        <a:latin typeface="Cambria Math" panose="02040503050406030204" pitchFamily="18" charset="0"/>
                      </a:rPr>
                      <m:t>𝐰</m:t>
                    </m:r>
                  </m:oMath>
                </a14:m>
                <a:r>
                  <a:rPr lang="en-IN" dirty="0"/>
                  <a:t> i.e.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𝐰</m:t>
                            </m:r>
                          </m:e>
                          <m:sup>
                            <m:r>
                              <a:rPr lang="en-IN" b="0" i="1" smtClean="0">
                                <a:latin typeface="Cambria Math" panose="02040503050406030204" pitchFamily="18" charset="0"/>
                                <a:ea typeface="Cambria Math" panose="02040503050406030204" pitchFamily="18" charset="0"/>
                              </a:rPr>
                              <m:t>⊤</m:t>
                            </m:r>
                          </m:sup>
                        </m:sSup>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&lt;0 | </m:t>
                        </m:r>
                        <m:r>
                          <a:rPr lang="en-IN" b="1" i="0" smtClean="0">
                            <a:latin typeface="Cambria Math" panose="02040503050406030204" pitchFamily="18" charset="0"/>
                            <a:ea typeface="Cambria Math" panose="02040503050406030204" pitchFamily="18" charset="0"/>
                          </a:rPr>
                          <m:t>𝐰</m:t>
                        </m:r>
                      </m:e>
                    </m:d>
                  </m:oMath>
                </a14:m>
                <a:endParaRPr lang="en-IN" dirty="0"/>
              </a:p>
              <a:p>
                <a:pPr lvl="2"/>
                <a:r>
                  <a:rPr lang="en-IN" dirty="0"/>
                  <a:t>Here </a:t>
                </a:r>
                <a14:m>
                  <m:oMath xmlns:m="http://schemas.openxmlformats.org/officeDocument/2006/math">
                    <m:r>
                      <a:rPr lang="en-IN" b="1" i="0" smtClean="0">
                        <a:latin typeface="Cambria Math" panose="02040503050406030204" pitchFamily="18" charset="0"/>
                      </a:rPr>
                      <m:t>𝐰</m:t>
                    </m:r>
                  </m:oMath>
                </a14:m>
                <a:r>
                  <a:rPr lang="en-IN" dirty="0"/>
                  <a:t> is not a random variable (it could be in other settings but here it is not)</a:t>
                </a:r>
              </a:p>
              <a:p>
                <a:r>
                  <a:rPr lang="en-IN" dirty="0"/>
                  <a:t>We previously saw conditional probabilities </a:t>
                </a:r>
                <a14:m>
                  <m:oMath xmlns:m="http://schemas.openxmlformats.org/officeDocument/2006/math">
                    <m:r>
                      <a:rPr lang="en-IN" sz="2400" i="1" smtClean="0">
                        <a:latin typeface="Cambria Math" panose="02040503050406030204" pitchFamily="18" charset="0"/>
                        <a:ea typeface="Cambria Math" panose="02040503050406030204" pitchFamily="18" charset="0"/>
                      </a:rPr>
                      <m:t>ℙ</m:t>
                    </m:r>
                    <m:d>
                      <m:dPr>
                        <m:begChr m:val="["/>
                        <m:endChr m:val="]"/>
                        <m:ctrlPr>
                          <a:rPr lang="en-IN" sz="2400" b="0" i="1" smtClean="0">
                            <a:latin typeface="Cambria Math" panose="02040503050406030204" pitchFamily="18" charset="0"/>
                            <a:ea typeface="Cambria Math" panose="02040503050406030204" pitchFamily="18" charset="0"/>
                          </a:rPr>
                        </m:ctrlPr>
                      </m:dPr>
                      <m:e>
                        <m:r>
                          <a:rPr lang="en-IN" sz="2400" b="0" i="1" smtClean="0">
                            <a:latin typeface="Cambria Math" panose="02040503050406030204" pitchFamily="18" charset="0"/>
                            <a:ea typeface="Cambria Math" panose="02040503050406030204" pitchFamily="18" charset="0"/>
                          </a:rPr>
                          <m:t>𝑋</m:t>
                        </m:r>
                        <m:r>
                          <a:rPr lang="en-IN" sz="2400" b="0" i="1" smtClean="0">
                            <a:latin typeface="Cambria Math" panose="02040503050406030204" pitchFamily="18" charset="0"/>
                            <a:ea typeface="Cambria Math" panose="02040503050406030204" pitchFamily="18" charset="0"/>
                          </a:rPr>
                          <m:t>=1 | </m:t>
                        </m:r>
                        <m:r>
                          <a:rPr lang="en-IN" sz="2400" b="0" i="1" smtClean="0">
                            <a:latin typeface="Cambria Math" panose="02040503050406030204" pitchFamily="18" charset="0"/>
                            <a:ea typeface="Cambria Math" panose="02040503050406030204" pitchFamily="18" charset="0"/>
                          </a:rPr>
                          <m:t>𝑌</m:t>
                        </m:r>
                        <m:r>
                          <a:rPr lang="en-IN" sz="2400" b="0" i="1" smtClean="0">
                            <a:latin typeface="Cambria Math" panose="02040503050406030204" pitchFamily="18" charset="0"/>
                            <a:ea typeface="Cambria Math" panose="02040503050406030204" pitchFamily="18" charset="0"/>
                          </a:rPr>
                          <m:t>=2</m:t>
                        </m:r>
                      </m:e>
                    </m:d>
                    <m:r>
                      <a:rPr lang="en-IN" sz="2400" b="0" i="1" smtClean="0">
                        <a:latin typeface="Cambria Math" panose="02040503050406030204" pitchFamily="18" charset="0"/>
                        <a:ea typeface="Cambria Math" panose="02040503050406030204" pitchFamily="18" charset="0"/>
                      </a:rPr>
                      <m:t>=</m:t>
                    </m:r>
                  </m:oMath>
                </a14:m>
                <a:r>
                  <a:rPr lang="en-IN" sz="2400" dirty="0"/>
                  <a:t> </a:t>
                </a:r>
                <a14:m>
                  <m:oMath xmlns:m="http://schemas.openxmlformats.org/officeDocument/2006/math">
                    <m:f>
                      <m:fPr>
                        <m:ctrlPr>
                          <a:rPr lang="en-IN" sz="3600" b="0" i="1" dirty="0" smtClean="0">
                            <a:latin typeface="Cambria Math" panose="02040503050406030204" pitchFamily="18" charset="0"/>
                          </a:rPr>
                        </m:ctrlPr>
                      </m:fPr>
                      <m:num>
                        <m:r>
                          <a:rPr lang="en-IN" sz="3600" i="1">
                            <a:latin typeface="Cambria Math" panose="02040503050406030204" pitchFamily="18" charset="0"/>
                            <a:ea typeface="Cambria Math" panose="02040503050406030204" pitchFamily="18" charset="0"/>
                          </a:rPr>
                          <m:t>ℙ</m:t>
                        </m:r>
                        <m:d>
                          <m:dPr>
                            <m:begChr m:val="["/>
                            <m:endChr m:val="]"/>
                            <m:ctrlPr>
                              <a:rPr lang="en-IN" sz="3600" i="1">
                                <a:latin typeface="Cambria Math" panose="02040503050406030204" pitchFamily="18" charset="0"/>
                                <a:ea typeface="Cambria Math" panose="02040503050406030204" pitchFamily="18" charset="0"/>
                              </a:rPr>
                            </m:ctrlPr>
                          </m:dPr>
                          <m:e>
                            <m:r>
                              <a:rPr lang="en-IN" sz="3600" i="1">
                                <a:latin typeface="Cambria Math" panose="02040503050406030204" pitchFamily="18" charset="0"/>
                                <a:ea typeface="Cambria Math" panose="02040503050406030204" pitchFamily="18" charset="0"/>
                              </a:rPr>
                              <m:t>𝑋</m:t>
                            </m:r>
                            <m:r>
                              <a:rPr lang="en-IN" sz="3600" i="1">
                                <a:latin typeface="Cambria Math" panose="02040503050406030204" pitchFamily="18" charset="0"/>
                                <a:ea typeface="Cambria Math" panose="02040503050406030204" pitchFamily="18" charset="0"/>
                              </a:rPr>
                              <m:t>=1,</m:t>
                            </m:r>
                            <m:r>
                              <a:rPr lang="en-IN" sz="3600" i="1">
                                <a:latin typeface="Cambria Math" panose="02040503050406030204" pitchFamily="18" charset="0"/>
                                <a:ea typeface="Cambria Math" panose="02040503050406030204" pitchFamily="18" charset="0"/>
                              </a:rPr>
                              <m:t>𝑌</m:t>
                            </m:r>
                            <m:r>
                              <a:rPr lang="en-IN" sz="3600" i="1">
                                <a:latin typeface="Cambria Math" panose="02040503050406030204" pitchFamily="18" charset="0"/>
                                <a:ea typeface="Cambria Math" panose="02040503050406030204" pitchFamily="18" charset="0"/>
                              </a:rPr>
                              <m:t>=2</m:t>
                            </m:r>
                          </m:e>
                        </m:d>
                      </m:num>
                      <m:den>
                        <m:r>
                          <a:rPr lang="en-IN" sz="3600" i="1">
                            <a:latin typeface="Cambria Math" panose="02040503050406030204" pitchFamily="18" charset="0"/>
                            <a:ea typeface="Cambria Math" panose="02040503050406030204" pitchFamily="18" charset="0"/>
                          </a:rPr>
                          <m:t>ℙ</m:t>
                        </m:r>
                        <m:d>
                          <m:dPr>
                            <m:begChr m:val="["/>
                            <m:endChr m:val="]"/>
                            <m:ctrlPr>
                              <a:rPr lang="en-IN" sz="3600" i="1">
                                <a:latin typeface="Cambria Math" panose="02040503050406030204" pitchFamily="18" charset="0"/>
                                <a:ea typeface="Cambria Math" panose="02040503050406030204" pitchFamily="18" charset="0"/>
                              </a:rPr>
                            </m:ctrlPr>
                          </m:dPr>
                          <m:e>
                            <m:r>
                              <a:rPr lang="en-IN" sz="3600" i="1">
                                <a:latin typeface="Cambria Math" panose="02040503050406030204" pitchFamily="18" charset="0"/>
                                <a:ea typeface="Cambria Math" panose="02040503050406030204" pitchFamily="18" charset="0"/>
                              </a:rPr>
                              <m:t>𝑌</m:t>
                            </m:r>
                            <m:r>
                              <a:rPr lang="en-IN" sz="3600" i="1">
                                <a:latin typeface="Cambria Math" panose="02040503050406030204" pitchFamily="18" charset="0"/>
                                <a:ea typeface="Cambria Math" panose="02040503050406030204" pitchFamily="18" charset="0"/>
                              </a:rPr>
                              <m:t>=2</m:t>
                            </m:r>
                          </m:e>
                        </m:d>
                      </m:den>
                    </m:f>
                  </m:oMath>
                </a14:m>
                <a:endParaRPr lang="en-IN" dirty="0"/>
              </a:p>
              <a:p>
                <a:r>
                  <a:rPr lang="en-IN" dirty="0"/>
                  <a:t>Let us see other quantities that can be defined conditionally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35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16</a:t>
            </a:fld>
            <a:endParaRPr lang="en-US"/>
          </a:p>
        </p:txBody>
      </p:sp>
    </p:spTree>
    <p:extLst>
      <p:ext uri="{BB962C8B-B14F-4D97-AF65-F5344CB8AC3E}">
        <p14:creationId xmlns:p14="http://schemas.microsoft.com/office/powerpoint/2010/main" val="252846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2106458" cy="5300823"/>
              </a:xfrm>
            </p:spPr>
            <p:txBody>
              <a:bodyPr/>
              <a:lstStyle/>
              <a:p>
                <a:r>
                  <a:rPr lang="en-IN" dirty="0"/>
                  <a:t>Conditional Expectation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e>
                    </m:nary>
                  </m:oMath>
                </a14:m>
                <a:endParaRPr lang="en-IN" dirty="0"/>
              </a:p>
              <a:p>
                <a:r>
                  <a:rPr lang="en-IN" dirty="0"/>
                  <a:t>Conditional Variance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oMath>
                </a14:m>
                <a:r>
                  <a:rPr lang="en-IN" dirty="0"/>
                  <a:t> where we have </a:t>
                </a:r>
                <a14:m>
                  <m:oMath xmlns:m="http://schemas.openxmlformats.org/officeDocument/2006/math">
                    <m:r>
                      <a:rPr lang="en-IN" b="0" i="1" smtClean="0">
                        <a:latin typeface="Cambria Math" panose="02040503050406030204" pitchFamily="18" charset="0"/>
                      </a:rPr>
                      <m:t>𝜇</m:t>
                    </m:r>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𝑦</m:t>
                            </m:r>
                          </m:e>
                          <m:sub>
                            <m:r>
                              <a:rPr lang="en-IN" i="1">
                                <a:latin typeface="Cambria Math" panose="02040503050406030204" pitchFamily="18" charset="0"/>
                                <a:ea typeface="Cambria Math" panose="02040503050406030204" pitchFamily="18" charset="0"/>
                              </a:rPr>
                              <m:t>0</m:t>
                            </m:r>
                          </m:sub>
                        </m:sSub>
                      </m:e>
                    </m:d>
                  </m:oMath>
                </a14:m>
                <a:endParaRPr lang="en-IN" dirty="0"/>
              </a:p>
              <a:p>
                <a:r>
                  <a:rPr lang="en-IN" dirty="0"/>
                  <a:t>Conditional Covariance </a:t>
                </a:r>
                <a14:m>
                  <m:oMath xmlns:m="http://schemas.openxmlformats.org/officeDocument/2006/math">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i="1" dirty="0">
                  <a:latin typeface="Cambria Math" panose="02040503050406030204" pitchFamily="18" charset="0"/>
                  <a:ea typeface="Cambria Math" panose="02040503050406030204" pitchFamily="18" charset="0"/>
                </a:endParaRPr>
              </a:p>
              <a:p>
                <a14:m>
                  <m:oMath xmlns:m="http://schemas.openxmlformats.org/officeDocument/2006/math">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e>
                        </m:d>
                        <m:r>
                          <a:rPr lang="en-IN" i="1">
                            <a:latin typeface="Cambria Math" panose="02040503050406030204" pitchFamily="18" charset="0"/>
                            <a:ea typeface="Cambria Math" panose="02040503050406030204" pitchFamily="18" charset="0"/>
                          </a:rPr>
                          <m:t>⋅</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e>
                        </m:d>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oMath>
                </a14:m>
                <a:r>
                  <a:rPr lang="en-IN" dirty="0"/>
                  <a:t> where </a:t>
                </a:r>
                <a14:m>
                  <m:oMath xmlns:m="http://schemas.openxmlformats.org/officeDocument/2006/math">
                    <m:sSub>
                      <m:sSubPr>
                        <m:ctrlPr>
                          <a:rPr lang="en-IN" b="0" i="1" smtClean="0">
                            <a:latin typeface="Cambria Math" panose="02040503050406030204" pitchFamily="18" charset="0"/>
                          </a:rPr>
                        </m:ctrlPr>
                      </m:sSubPr>
                      <m:e>
                        <m:r>
                          <a:rPr lang="en-IN" i="1">
                            <a:latin typeface="Cambria Math" panose="02040503050406030204" pitchFamily="18" charset="0"/>
                          </a:rPr>
                          <m:t>𝜇</m:t>
                        </m:r>
                      </m:e>
                      <m:sub>
                        <m:r>
                          <a:rPr lang="en-IN" b="0" i="1" smtClean="0">
                            <a:latin typeface="Cambria Math" panose="02040503050406030204" pitchFamily="18" charset="0"/>
                          </a:rPr>
                          <m:t>𝑋</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oMath>
                </a14:m>
                <a:r>
                  <a:rPr lang="en-IN" dirty="0"/>
                  <a:t> and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𝜇</m:t>
                        </m:r>
                      </m:e>
                      <m:sub>
                        <m:r>
                          <a:rPr lang="en-IN" b="0" i="1" smtClean="0">
                            <a:latin typeface="Cambria Math" panose="02040503050406030204" pitchFamily="18" charset="0"/>
                          </a:rPr>
                          <m:t>𝑌</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a:p>
              <a:p>
                <a:r>
                  <a:rPr lang="en-IN" dirty="0"/>
                  <a:t>Conditional Mode </a:t>
                </a:r>
                <a14:m>
                  <m:oMath xmlns:m="http://schemas.openxmlformats.org/officeDocument/2006/math">
                    <m:r>
                      <m:rPr>
                        <m:sty m:val="p"/>
                      </m:rPr>
                      <a:rPr lang="en-IN" b="0" i="0" smtClean="0">
                        <a:latin typeface="Cambria Math" panose="02040503050406030204" pitchFamily="18" charset="0"/>
                      </a:rPr>
                      <m:t>mode</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 </m:t>
                        </m:r>
                      </m:e>
                    </m:d>
                    <m:r>
                      <a:rPr lang="en-IN" b="0" i="1" smtClean="0">
                        <a:latin typeface="Cambria Math" panose="02040503050406030204" pitchFamily="18" charset="0"/>
                      </a:rPr>
                      <m:t>𝑌</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0</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lim>
                            </m:limLow>
                          </m:fName>
                          <m:e>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e>
                        </m:func>
                      </m:e>
                    </m:func>
                  </m:oMath>
                </a14:m>
                <a:endParaRPr lang="en-IN" dirty="0"/>
              </a:p>
              <a:p>
                <a:r>
                  <a:rPr lang="en-IN" dirty="0"/>
                  <a:t>Similarly we can define conditional median </a:t>
                </a:r>
                <a:r>
                  <a:rPr lang="en-IN" dirty="0" err="1"/>
                  <a:t>etc</a:t>
                </a:r>
                <a:r>
                  <a:rPr lang="en-IN" dirty="0"/>
                  <a:t> but not very popular</a:t>
                </a:r>
              </a:p>
              <a:p>
                <a:r>
                  <a:rPr lang="en-IN" b="1" dirty="0"/>
                  <a:t>Note</a:t>
                </a:r>
                <a:r>
                  <a:rPr lang="en-IN" dirty="0"/>
                  <a:t>: these definitions do not require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a:t> to be independent at all!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2106458" cy="5300823"/>
              </a:xfrm>
              <a:blipFill>
                <a:blip r:embed="rId2"/>
                <a:stretch>
                  <a:fillRect l="-554" t="-2529" r="-15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17</a:t>
            </a:fld>
            <a:endParaRPr lang="en-US"/>
          </a:p>
        </p:txBody>
      </p:sp>
    </p:spTree>
    <p:extLst>
      <p:ext uri="{BB962C8B-B14F-4D97-AF65-F5344CB8AC3E}">
        <p14:creationId xmlns:p14="http://schemas.microsoft.com/office/powerpoint/2010/main" val="155696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a:t>Rules of expectation (sum, scaling, LOTUS, product) all continue to hold even with conditional except that all expectation are conditional</a:t>
                </a:r>
              </a:p>
              <a:p>
                <a:pPr lvl="1"/>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a:p>
              <a:p>
                <a:pPr lvl="1"/>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a:p>
              <a:p>
                <a:pPr lvl="1"/>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𝑔</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𝑋</m:t>
                            </m:r>
                          </m:sub>
                        </m:sSub>
                      </m:sub>
                      <m:sup/>
                      <m:e>
                        <m:r>
                          <a:rPr lang="en-IN" i="1">
                            <a:latin typeface="Cambria Math" panose="02040503050406030204" pitchFamily="18" charset="0"/>
                            <a:ea typeface="Cambria Math" panose="02040503050406030204" pitchFamily="18" charset="0"/>
                          </a:rPr>
                          <m:t>𝑔</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e>
                    </m:nary>
                  </m:oMath>
                </a14:m>
                <a:endParaRPr lang="en-IN" dirty="0"/>
              </a:p>
              <a:p>
                <a:pPr lvl="1"/>
                <a:r>
                  <a:rPr lang="en-IN" dirty="0"/>
                  <a:t>If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i="1">
                        <a:solidFill>
                          <a:schemeClr val="tx1"/>
                        </a:solidFill>
                        <a:latin typeface="Cambria Math" panose="02040503050406030204" pitchFamily="18" charset="0"/>
                      </a:rPr>
                      <m:t> | </m:t>
                    </m:r>
                    <m:r>
                      <a:rPr lang="en-IN" i="1">
                        <a:solidFill>
                          <a:schemeClr val="tx1"/>
                        </a:solidFill>
                        <a:latin typeface="Cambria Math" panose="02040503050406030204" pitchFamily="18" charset="0"/>
                      </a:rPr>
                      <m:t>𝑍</m:t>
                    </m:r>
                  </m:oMath>
                </a14:m>
                <a:r>
                  <a:rPr lang="en-IN" dirty="0"/>
                  <a:t> then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a:p>
              <a:p>
                <a:r>
                  <a:rPr lang="en-IN" dirty="0"/>
                  <a:t>Rules of variance and covariance also continue to hold if we systematically condition all expressions involved in those rules</a:t>
                </a:r>
              </a:p>
              <a:p>
                <a:r>
                  <a:rPr lang="en-IN" b="1" dirty="0"/>
                  <a:t>Note</a:t>
                </a:r>
                <a:r>
                  <a:rPr lang="en-IN" dirty="0"/>
                  <a:t>: conditioning must be the same everywhere, i.e. may happen that</a:t>
                </a:r>
              </a:p>
              <a:p>
                <a:pPr marL="0" indent="0">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smtClean="0">
                                  <a:solidFill>
                                    <a:schemeClr val="accent1"/>
                                  </a:solidFill>
                                  <a:latin typeface="Cambria Math" panose="02040503050406030204" pitchFamily="18" charset="0"/>
                                  <a:ea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𝑧</m:t>
                              </m:r>
                            </m:e>
                            <m:sub>
                              <m:r>
                                <a:rPr lang="en-IN" i="1">
                                  <a:solidFill>
                                    <a:schemeClr val="accent1"/>
                                  </a:solidFill>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smtClean="0">
                                  <a:solidFill>
                                    <a:srgbClr val="00B050"/>
                                  </a:solidFill>
                                  <a:latin typeface="Cambria Math" panose="02040503050406030204" pitchFamily="18" charset="0"/>
                                  <a:ea typeface="Cambria Math" panose="02040503050406030204" pitchFamily="18" charset="0"/>
                                </a:rPr>
                              </m:ctrlPr>
                            </m:sSubPr>
                            <m:e>
                              <m:r>
                                <a:rPr lang="en-IN" i="1">
                                  <a:solidFill>
                                    <a:srgbClr val="00B050"/>
                                  </a:solidFill>
                                  <a:latin typeface="Cambria Math" panose="02040503050406030204" pitchFamily="18" charset="0"/>
                                  <a:ea typeface="Cambria Math" panose="02040503050406030204" pitchFamily="18" charset="0"/>
                                </a:rPr>
                                <m:t>𝑧</m:t>
                              </m:r>
                            </m:e>
                            <m:sub>
                              <m:r>
                                <a:rPr lang="en-IN" b="0" i="1" smtClean="0">
                                  <a:solidFill>
                                    <a:srgbClr val="00B050"/>
                                  </a:solidFill>
                                  <a:latin typeface="Cambria Math" panose="02040503050406030204" pitchFamily="18" charset="0"/>
                                  <a:ea typeface="Cambria Math" panose="02040503050406030204" pitchFamily="18" charset="0"/>
                                </a:rPr>
                                <m:t>1</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smtClean="0">
                                  <a:solidFill>
                                    <a:schemeClr val="accent3"/>
                                  </a:solidFill>
                                  <a:latin typeface="Cambria Math" panose="02040503050406030204" pitchFamily="18" charset="0"/>
                                  <a:ea typeface="Cambria Math" panose="02040503050406030204" pitchFamily="18" charset="0"/>
                                </a:rPr>
                              </m:ctrlPr>
                            </m:sSubPr>
                            <m:e>
                              <m:r>
                                <a:rPr lang="en-IN" i="1">
                                  <a:solidFill>
                                    <a:schemeClr val="accent3"/>
                                  </a:solidFill>
                                  <a:latin typeface="Cambria Math" panose="02040503050406030204" pitchFamily="18" charset="0"/>
                                  <a:ea typeface="Cambria Math" panose="02040503050406030204" pitchFamily="18" charset="0"/>
                                </a:rPr>
                                <m:t>𝑧</m:t>
                              </m:r>
                            </m:e>
                            <m:sub>
                              <m:r>
                                <a:rPr lang="en-IN" b="0" i="1" smtClean="0">
                                  <a:solidFill>
                                    <a:schemeClr val="accent3"/>
                                  </a:solidFill>
                                  <a:latin typeface="Cambria Math" panose="02040503050406030204" pitchFamily="18" charset="0"/>
                                  <a:ea typeface="Cambria Math" panose="02040503050406030204" pitchFamily="18" charset="0"/>
                                </a:rPr>
                                <m:t>2</m:t>
                              </m:r>
                            </m:sub>
                          </m:sSub>
                        </m:e>
                      </m:d>
                    </m:oMath>
                  </m:oMathPara>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153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18</a:t>
            </a:fld>
            <a:endParaRPr lang="en-US"/>
          </a:p>
        </p:txBody>
      </p:sp>
    </p:spTree>
    <p:extLst>
      <p:ext uri="{BB962C8B-B14F-4D97-AF65-F5344CB8AC3E}">
        <p14:creationId xmlns:p14="http://schemas.microsoft.com/office/powerpoint/2010/main" val="64727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Statistics of Random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5" cy="5746376"/>
              </a:xfrm>
            </p:spPr>
            <p:txBody>
              <a:bodyPr/>
              <a:lstStyle/>
              <a:p>
                <a:r>
                  <a:rPr lang="en-IN" dirty="0"/>
                  <a:t>Expectation of a random vector is simply another vector (of same dim) of the expectations of the individual random variables</a:t>
                </a:r>
                <a:br>
                  <a:rPr lang="en-IN" dirty="0"/>
                </a:br>
                <a14:m>
                  <m:oMath xmlns:m="http://schemas.openxmlformats.org/officeDocument/2006/math">
                    <m:r>
                      <a:rPr lang="en-IN" b="1">
                        <a:latin typeface="Cambria Math" panose="02040503050406030204" pitchFamily="18" charset="0"/>
                        <a:ea typeface="Cambria Math" panose="02040503050406030204" pitchFamily="18" charset="0"/>
                      </a:rPr>
                      <m:t>𝔼</m:t>
                    </m:r>
                    <m:r>
                      <a:rPr lang="en-IN" b="1" i="0">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𝑋</m:t>
                                </m:r>
                              </m:e>
                              <m:sub>
                                <m:r>
                                  <a:rPr lang="en-IN">
                                    <a:latin typeface="Cambria Math" panose="02040503050406030204" pitchFamily="18" charset="0"/>
                                    <a:ea typeface="Cambria Math" panose="02040503050406030204" pitchFamily="18" charset="0"/>
                                  </a:rPr>
                                  <m:t>1</m:t>
                                </m:r>
                              </m:sub>
                            </m:sSub>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𝑋</m:t>
                                </m:r>
                              </m:e>
                              <m:sub>
                                <m:r>
                                  <a:rPr lang="en-IN">
                                    <a:latin typeface="Cambria Math" panose="02040503050406030204" pitchFamily="18" charset="0"/>
                                    <a:ea typeface="Cambria Math" panose="02040503050406030204" pitchFamily="18" charset="0"/>
                                  </a:rPr>
                                  <m:t>2</m:t>
                                </m:r>
                              </m:sub>
                            </m:sSub>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𝑋</m:t>
                                </m:r>
                              </m:e>
                              <m:sub>
                                <m:r>
                                  <a:rPr lang="en-IN">
                                    <a:latin typeface="Cambria Math" panose="02040503050406030204" pitchFamily="18" charset="0"/>
                                    <a:ea typeface="Cambria Math" panose="02040503050406030204" pitchFamily="18" charset="0"/>
                                  </a:rPr>
                                  <m:t>𝑑</m:t>
                                </m:r>
                              </m:sub>
                            </m:sSub>
                          </m:e>
                        </m:d>
                      </m:e>
                      <m:sup>
                        <m:r>
                          <a:rPr lang="en-IN">
                            <a:latin typeface="Cambria Math" panose="02040503050406030204" pitchFamily="18" charset="0"/>
                            <a:ea typeface="Cambria Math" panose="02040503050406030204" pitchFamily="18" charset="0"/>
                          </a:rPr>
                          <m:t>⊤</m:t>
                        </m:r>
                      </m:sup>
                    </m:sSup>
                  </m:oMath>
                </a14:m>
                <a:endParaRPr lang="en-IN" dirty="0"/>
              </a:p>
              <a:p>
                <a:r>
                  <a:rPr lang="en-IN" dirty="0"/>
                  <a:t>Linearity of expectation continues to hold: if </a:t>
                </a:r>
                <a14:m>
                  <m:oMath xmlns:m="http://schemas.openxmlformats.org/officeDocument/2006/math">
                    <m:r>
                      <a:rPr lang="en-IN" b="1" i="0">
                        <a:latin typeface="Cambria Math" panose="02040503050406030204" pitchFamily="18" charset="0"/>
                      </a:rPr>
                      <m:t>𝐗</m:t>
                    </m:r>
                    <m:r>
                      <a:rPr lang="en-IN">
                        <a:latin typeface="Cambria Math" panose="02040503050406030204" pitchFamily="18" charset="0"/>
                      </a:rPr>
                      <m:t>,</m:t>
                    </m:r>
                    <m:r>
                      <a:rPr lang="en-IN" b="1" i="0">
                        <a:latin typeface="Cambria Math" panose="02040503050406030204" pitchFamily="18" charset="0"/>
                      </a:rPr>
                      <m:t>𝐘</m:t>
                    </m:r>
                  </m:oMath>
                </a14:m>
                <a:r>
                  <a:rPr lang="en-IN" b="1" i="0" dirty="0"/>
                  <a:t> </a:t>
                </a:r>
                <a:r>
                  <a:rPr lang="en-IN" i="0" dirty="0"/>
                  <a:t>any two vector </a:t>
                </a:r>
                <a:r>
                  <a:rPr lang="en-IN" i="0" dirty="0" err="1"/>
                  <a:t>r.v</a:t>
                </a:r>
                <a:r>
                  <a:rPr lang="en-IN" i="0" dirty="0"/>
                  <a:t>. (not necessarily independent, then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1" i="0">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b="1" i="0">
                            <a:latin typeface="Cambria Math" panose="02040503050406030204" pitchFamily="18" charset="0"/>
                            <a:ea typeface="Cambria Math" panose="02040503050406030204" pitchFamily="18" charset="0"/>
                          </a:rPr>
                          <m:t>𝐘</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1" i="0">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1" i="0">
                        <a:latin typeface="Cambria Math" panose="02040503050406030204" pitchFamily="18" charset="0"/>
                        <a:ea typeface="Cambria Math" panose="02040503050406030204" pitchFamily="18" charset="0"/>
                      </a:rPr>
                      <m:t>𝐘</m:t>
                    </m:r>
                  </m:oMath>
                </a14:m>
                <a:endParaRPr lang="en-IN" b="1" i="0" dirty="0"/>
              </a:p>
              <a:p>
                <a:r>
                  <a:rPr lang="en-IN" b="1" dirty="0"/>
                  <a:t>Scaling Rule</a:t>
                </a:r>
                <a:r>
                  <a:rPr lang="en-IN" dirty="0"/>
                  <a:t>: If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i="0" dirty="0"/>
                  <a:t> is a constant then </a:t>
                </a:r>
                <a14:m>
                  <m:oMath xmlns:m="http://schemas.openxmlformats.org/officeDocument/2006/math">
                    <m:r>
                      <a:rPr lang="en-IN" b="1">
                        <a:latin typeface="Cambria Math" panose="02040503050406030204" pitchFamily="18" charset="0"/>
                        <a:ea typeface="Cambria Math" panose="02040503050406030204" pitchFamily="18" charset="0"/>
                      </a:rPr>
                      <m:t>𝔼</m:t>
                    </m:r>
                    <m:d>
                      <m:dPr>
                        <m:begChr m:val="["/>
                        <m:endChr m:val="]"/>
                        <m:ctrlPr>
                          <a:rPr lang="en-IN" b="1"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𝐗</m:t>
                        </m:r>
                      </m:e>
                    </m:d>
                    <m:r>
                      <a:rPr lang="en-IN" b="1" i="0"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1"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a:p>
              <a:p>
                <a:r>
                  <a:rPr lang="en-IN" b="1" i="0" dirty="0"/>
                  <a:t>Dot Product Rule</a:t>
                </a:r>
                <a:r>
                  <a:rPr lang="en-IN" i="0" dirty="0"/>
                  <a:t>: If </a:t>
                </a:r>
                <a14:m>
                  <m:oMath xmlns:m="http://schemas.openxmlformats.org/officeDocument/2006/math">
                    <m:r>
                      <a:rPr lang="en-IN" b="1" i="0" smtClean="0">
                        <a:latin typeface="Cambria Math" panose="02040503050406030204" pitchFamily="18" charset="0"/>
                      </a:rPr>
                      <m:t>𝐚</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i="0" dirty="0"/>
                  <a:t> is a constant vector, then </a:t>
                </a:r>
                <a14:m>
                  <m:oMath xmlns:m="http://schemas.openxmlformats.org/officeDocument/2006/math">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𝐚</m:t>
                            </m:r>
                          </m:e>
                          <m:sup>
                            <m:r>
                              <a:rPr lang="en-IN" b="0" i="1" smtClean="0">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a:p>
              <a:p>
                <a:pPr lvl="2"/>
                <a:r>
                  <a:rPr lang="en-IN" b="1" dirty="0"/>
                  <a:t>Proof</a:t>
                </a:r>
                <a:r>
                  <a:rPr lang="en-IN" dirty="0"/>
                  <a:t>: </a:t>
                </a:r>
                <a14:m>
                  <m:oMath xmlns:m="http://schemas.openxmlformats.org/officeDocument/2006/math">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nary>
                          <m:naryPr>
                            <m:chr m:val="∑"/>
                            <m:limLoc m:val="subSup"/>
                            <m:ctrlPr>
                              <a:rPr lang="en-IN"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𝑑</m:t>
                            </m:r>
                          </m:sup>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𝑎</m:t>
                                </m:r>
                              </m:e>
                              <m:sub>
                                <m:r>
                                  <a:rPr lang="en-IN" b="0" i="1" smtClean="0">
                                    <a:latin typeface="Cambria Math" panose="02040503050406030204" pitchFamily="18" charset="0"/>
                                    <a:ea typeface="Cambria Math" panose="02040503050406030204" pitchFamily="18" charset="0"/>
                                  </a:rPr>
                                  <m:t>𝑖</m:t>
                                </m:r>
                              </m:sub>
                            </m:s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𝑖</m:t>
                                </m:r>
                              </m:sub>
                            </m:sSub>
                          </m:e>
                        </m:nary>
                      </m:e>
                    </m:d>
                    <m:r>
                      <a:rPr lang="en-IN" b="1" i="1" smtClean="0">
                        <a:latin typeface="Cambria Math" panose="02040503050406030204" pitchFamily="18" charset="0"/>
                        <a:ea typeface="Cambria Math" panose="02040503050406030204" pitchFamily="18" charset="0"/>
                      </a:rPr>
                      <m:t>=</m:t>
                    </m:r>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𝑑</m:t>
                        </m:r>
                      </m:sup>
                      <m:e>
                        <m:r>
                          <a:rPr lang="en-IN" b="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𝑎</m:t>
                                </m:r>
                              </m:e>
                              <m:sub>
                                <m:r>
                                  <a:rPr lang="en-IN" i="1">
                                    <a:latin typeface="Cambria Math" panose="02040503050406030204" pitchFamily="18" charset="0"/>
                                    <a:ea typeface="Cambria Math" panose="02040503050406030204" pitchFamily="18" charset="0"/>
                                  </a:rPr>
                                  <m:t>𝑖</m:t>
                                </m:r>
                              </m:sub>
                            </m:s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𝑋</m:t>
                                </m:r>
                              </m:e>
                              <m:sub>
                                <m:r>
                                  <a:rPr lang="en-IN" i="1">
                                    <a:latin typeface="Cambria Math" panose="02040503050406030204" pitchFamily="18" charset="0"/>
                                    <a:ea typeface="Cambria Math" panose="02040503050406030204" pitchFamily="18" charset="0"/>
                                  </a:rPr>
                                  <m:t>𝑖</m:t>
                                </m:r>
                              </m:sub>
                            </m:sSub>
                          </m:e>
                        </m:d>
                      </m:e>
                    </m:nary>
                    <m:r>
                      <a:rPr lang="en-IN" b="0" i="1" smtClean="0">
                        <a:latin typeface="Cambria Math" panose="02040503050406030204" pitchFamily="18" charset="0"/>
                        <a:ea typeface="Cambria Math" panose="02040503050406030204" pitchFamily="18" charset="0"/>
                      </a:rPr>
                      <m:t>=</m:t>
                    </m:r>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𝑑</m:t>
                        </m:r>
                      </m:sup>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𝑎</m:t>
                            </m:r>
                          </m:e>
                          <m:sub>
                            <m:r>
                              <a:rPr lang="en-IN" i="1">
                                <a:latin typeface="Cambria Math" panose="02040503050406030204" pitchFamily="18" charset="0"/>
                                <a:ea typeface="Cambria Math" panose="02040503050406030204" pitchFamily="18" charset="0"/>
                              </a:rPr>
                              <m:t>𝑖</m:t>
                            </m:r>
                          </m:sub>
                        </m:sSub>
                        <m:r>
                          <a:rPr lang="en-IN" b="1"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𝑋</m:t>
                                </m:r>
                              </m:e>
                              <m:sub>
                                <m:r>
                                  <a:rPr lang="en-IN" i="1">
                                    <a:latin typeface="Cambria Math" panose="02040503050406030204" pitchFamily="18" charset="0"/>
                                    <a:ea typeface="Cambria Math" panose="02040503050406030204" pitchFamily="18" charset="0"/>
                                  </a:rPr>
                                  <m:t>𝑖</m:t>
                                </m:r>
                              </m:sub>
                            </m:sSub>
                          </m:e>
                        </m:d>
                      </m:e>
                    </m:nary>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a:p>
              <a:p>
                <a:r>
                  <a:rPr lang="en-IN" b="1" dirty="0"/>
                  <a:t>Matrix Product Rule</a:t>
                </a:r>
                <a:r>
                  <a:rPr lang="en-IN" dirty="0"/>
                  <a:t>: If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i="0" dirty="0"/>
                  <a:t> is a constant matrix then</a:t>
                </a:r>
                <a:br>
                  <a:rPr lang="en-IN" i="0" dirty="0"/>
                </a:b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r>
                          <a:rPr lang="en-IN" b="1" i="0" smtClean="0">
                            <a:latin typeface="Cambria Math" panose="02040503050406030204" pitchFamily="18" charset="0"/>
                            <a:ea typeface="Cambria Math" panose="02040503050406030204" pitchFamily="18" charset="0"/>
                          </a:rPr>
                          <m:t>𝐗</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𝐴</m:t>
                    </m:r>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a:p>
              <a:p>
                <a:pPr lvl="2"/>
                <a:r>
                  <a:rPr lang="en-IN" b="1" dirty="0"/>
                  <a:t>Proof</a:t>
                </a:r>
                <a:r>
                  <a:rPr lang="en-IN" dirty="0"/>
                  <a:t>: Use Dot Product Rule </a:t>
                </a:r>
                <a14:m>
                  <m:oMath xmlns:m="http://schemas.openxmlformats.org/officeDocument/2006/math">
                    <m:r>
                      <a:rPr lang="en-IN" b="0" i="1" smtClean="0">
                        <a:latin typeface="Cambria Math" panose="02040503050406030204" pitchFamily="18" charset="0"/>
                      </a:rPr>
                      <m:t>𝑛</m:t>
                    </m:r>
                  </m:oMath>
                </a14:m>
                <a:r>
                  <a:rPr lang="en-IN" dirty="0"/>
                  <a:t> times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5" cy="5746376"/>
              </a:xfrm>
              <a:blipFill>
                <a:blip r:embed="rId2"/>
                <a:stretch>
                  <a:fillRect l="-562" t="-2545" r="-51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19</a:t>
            </a:fld>
            <a:endParaRPr lang="en-US"/>
          </a:p>
        </p:txBody>
      </p:sp>
    </p:spTree>
    <p:extLst>
      <p:ext uri="{BB962C8B-B14F-4D97-AF65-F5344CB8AC3E}">
        <p14:creationId xmlns:p14="http://schemas.microsoft.com/office/powerpoint/2010/main" val="194478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Expectation of a Random Variable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normAutofit/>
              </a:bodyPr>
              <a:lstStyle/>
              <a:p>
                <a:r>
                  <a:rPr lang="en-IN" dirty="0"/>
                  <a:t>The expectation of a random variable or its </a:t>
                </a:r>
                <a:r>
                  <a:rPr lang="en-IN" i="1" dirty="0"/>
                  <a:t>expected value</a:t>
                </a:r>
                <a:r>
                  <a:rPr lang="en-IN" dirty="0"/>
                  <a:t> is the mean or average value that random variable takes and is defined as</a:t>
                </a:r>
                <a:br>
                  <a:rPr lang="en-IN" dirty="0"/>
                </a:b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oMath>
                </a14:m>
                <a:endParaRPr lang="en-IN" dirty="0"/>
              </a:p>
              <a:p>
                <a:pPr lvl="2"/>
                <a:r>
                  <a:rPr lang="en-IN" dirty="0"/>
                  <a:t>Sometimes the notation used is just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a:t> i.e. brackets are omitted</a:t>
                </a:r>
              </a:p>
              <a:p>
                <a:r>
                  <a:rPr lang="en-IN" dirty="0"/>
                  <a:t>The name suggests that the </a:t>
                </a:r>
                <a:r>
                  <a:rPr lang="en-IN" dirty="0" err="1"/>
                  <a:t>r.v</a:t>
                </a:r>
                <a:r>
                  <a:rPr lang="en-IN" dirty="0"/>
                  <a:t>. is </a:t>
                </a:r>
                <a:r>
                  <a:rPr lang="en-IN" i="0" dirty="0"/>
                  <a:t>expected</a:t>
                </a:r>
                <a:r>
                  <a:rPr lang="en-IN" dirty="0"/>
                  <a:t> to take this value</a:t>
                </a:r>
              </a:p>
              <a:p>
                <a:pPr lvl="2"/>
                <a:r>
                  <a:rPr lang="en-IN" dirty="0"/>
                  <a:t>Some truth to this: if we sample from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𝑋</m:t>
                        </m:r>
                      </m:sub>
                    </m:sSub>
                  </m:oMath>
                </a14:m>
                <a:r>
                  <a:rPr lang="en-IN" dirty="0"/>
                  <a:t>, “likely” to get a value “close” to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endParaRPr lang="en-IN" dirty="0"/>
              </a:p>
              <a:p>
                <a:pPr lvl="2"/>
                <a:r>
                  <a:rPr lang="en-IN" dirty="0"/>
                  <a:t>What “close”, “likely” mean are topics in a learning theory course (e.g. CS777)</a:t>
                </a:r>
              </a:p>
              <a:p>
                <a:r>
                  <a:rPr lang="en-IN" dirty="0"/>
                  <a:t>However, can be misleading – be careful not to read too much into it</a:t>
                </a:r>
              </a:p>
              <a:p>
                <a:pPr lvl="2"/>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a:t> need not be most likely value for </a:t>
                </a:r>
                <a14:m>
                  <m:oMath xmlns:m="http://schemas.openxmlformats.org/officeDocument/2006/math">
                    <m:r>
                      <a:rPr lang="en-IN" b="0" i="1" smtClean="0">
                        <a:latin typeface="Cambria Math" panose="02040503050406030204" pitchFamily="18" charset="0"/>
                      </a:rPr>
                      <m:t>𝑋</m:t>
                    </m:r>
                  </m:oMath>
                </a14:m>
                <a:r>
                  <a:rPr lang="en-IN" dirty="0"/>
                  <a:t> i.e.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arg</m:t>
                        </m:r>
                      </m:fName>
                      <m:e>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max</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e>
                        </m:func>
                      </m:e>
                    </m:func>
                  </m:oMath>
                </a14:m>
                <a:r>
                  <a:rPr lang="en-IN" dirty="0"/>
                  <a:t> possible</a:t>
                </a:r>
              </a:p>
              <a:p>
                <a:pPr lvl="2"/>
                <a:r>
                  <a:rPr lang="en-IN" dirty="0"/>
                  <a:t>In fact, there are </a:t>
                </a:r>
                <a:r>
                  <a:rPr lang="en-IN" dirty="0" err="1"/>
                  <a:t>r.v</a:t>
                </a:r>
                <a:r>
                  <a:rPr lang="en-IN" dirty="0"/>
                  <a:t>. </a:t>
                </a:r>
                <a14:m>
                  <m:oMath xmlns:m="http://schemas.openxmlformats.org/officeDocument/2006/math">
                    <m:r>
                      <a:rPr lang="en-IN" b="0" i="1" smtClean="0">
                        <a:latin typeface="Cambria Math" panose="02040503050406030204" pitchFamily="18" charset="0"/>
                      </a:rPr>
                      <m:t>𝑋</m:t>
                    </m:r>
                  </m:oMath>
                </a14:m>
                <a:r>
                  <a:rPr lang="en-IN" dirty="0"/>
                  <a:t> which can never take this value i.e.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=0</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r="-66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a:t>
            </a:fld>
            <a:endParaRPr lang="en-US"/>
          </a:p>
        </p:txBody>
      </p:sp>
    </p:spTree>
    <p:extLst>
      <p:ext uri="{BB962C8B-B14F-4D97-AF65-F5344CB8AC3E}">
        <p14:creationId xmlns:p14="http://schemas.microsoft.com/office/powerpoint/2010/main" val="106887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Statistics of Random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t>Mode easy to define: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𝑑</m:t>
                                    </m:r>
                                  </m:sub>
                                </m:sSub>
                              </m:lim>
                            </m:limLow>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𝑑</m:t>
                                    </m:r>
                                  </m:sub>
                                </m:sSub>
                              </m:e>
                            </m:d>
                          </m:e>
                        </m:func>
                      </m:e>
                    </m:func>
                  </m:oMath>
                </a14:m>
                <a:endParaRPr lang="en-IN" dirty="0"/>
              </a:p>
              <a:p>
                <a:r>
                  <a:rPr lang="en-IN" dirty="0"/>
                  <a:t>Median not easy to define – no unique definition</a:t>
                </a:r>
              </a:p>
              <a:p>
                <a:pPr lvl="2"/>
                <a:r>
                  <a:rPr lang="en-IN" b="1" dirty="0"/>
                  <a:t>Definition 1</a:t>
                </a:r>
                <a:r>
                  <a:rPr lang="en-IN" dirty="0"/>
                  <a:t>: </a:t>
                </a:r>
                <a14:m>
                  <m:oMath xmlns:m="http://schemas.openxmlformats.org/officeDocument/2006/math">
                    <m:r>
                      <m:rPr>
                        <m:sty m:val="p"/>
                      </m:rPr>
                      <a:rPr lang="en-IN">
                        <a:latin typeface="Cambria Math" panose="02040503050406030204" pitchFamily="18" charset="0"/>
                      </a:rPr>
                      <m:t>med</m:t>
                    </m:r>
                    <m:d>
                      <m:dPr>
                        <m:ctrlPr>
                          <a:rPr lang="en-IN" i="1">
                            <a:latin typeface="Cambria Math" panose="02040503050406030204" pitchFamily="18" charset="0"/>
                          </a:rPr>
                        </m:ctrlPr>
                      </m:dPr>
                      <m:e>
                        <m:r>
                          <a:rPr lang="en-IN" b="1">
                            <a:latin typeface="Cambria Math" panose="02040503050406030204" pitchFamily="18" charset="0"/>
                          </a:rPr>
                          <m:t>𝐗</m:t>
                        </m:r>
                      </m:e>
                    </m:d>
                    <m:r>
                      <a:rPr lang="en-IN">
                        <a:latin typeface="Cambria Math" panose="02040503050406030204" pitchFamily="18" charset="0"/>
                      </a:rPr>
                      <m:t>=</m:t>
                    </m:r>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m:rPr>
                                <m:sty m:val="p"/>
                              </m:rPr>
                              <a:rPr lang="en-IN">
                                <a:latin typeface="Cambria Math" panose="02040503050406030204" pitchFamily="18" charset="0"/>
                              </a:rPr>
                              <m:t>med</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1</m:t>
                                    </m:r>
                                  </m:sub>
                                </m:sSub>
                              </m:e>
                            </m:d>
                            <m:r>
                              <a:rPr lang="en-IN">
                                <a:latin typeface="Cambria Math" panose="02040503050406030204" pitchFamily="18" charset="0"/>
                              </a:rPr>
                              <m:t> ,</m:t>
                            </m:r>
                            <m:r>
                              <m:rPr>
                                <m:sty m:val="p"/>
                              </m:rPr>
                              <a:rPr lang="en-IN">
                                <a:latin typeface="Cambria Math" panose="02040503050406030204" pitchFamily="18" charset="0"/>
                              </a:rPr>
                              <m:t>med</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2</m:t>
                                    </m:r>
                                  </m:sub>
                                </m:sSub>
                              </m:e>
                            </m:d>
                            <m:r>
                              <a:rPr lang="en-IN">
                                <a:latin typeface="Cambria Math" panose="02040503050406030204" pitchFamily="18" charset="0"/>
                              </a:rPr>
                              <m:t>,…,</m:t>
                            </m:r>
                            <m:r>
                              <m:rPr>
                                <m:sty m:val="p"/>
                              </m:rPr>
                              <a:rPr lang="en-IN">
                                <a:latin typeface="Cambria Math" panose="02040503050406030204" pitchFamily="18" charset="0"/>
                              </a:rPr>
                              <m:t>med</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𝑑</m:t>
                                    </m:r>
                                  </m:sub>
                                </m:sSub>
                              </m:e>
                            </m:d>
                            <m:r>
                              <a:rPr lang="en-IN">
                                <a:latin typeface="Cambria Math" panose="02040503050406030204" pitchFamily="18" charset="0"/>
                              </a:rPr>
                              <m:t> </m:t>
                            </m:r>
                          </m:e>
                        </m:d>
                      </m:e>
                      <m:sup>
                        <m:r>
                          <a:rPr lang="en-IN">
                            <a:latin typeface="Cambria Math" panose="02040503050406030204" pitchFamily="18" charset="0"/>
                          </a:rPr>
                          <m:t>⊤</m:t>
                        </m:r>
                      </m:sup>
                    </m:sSup>
                  </m:oMath>
                </a14:m>
                <a:endParaRPr lang="en-IN" dirty="0"/>
              </a:p>
              <a:p>
                <a:pPr lvl="2"/>
                <a:r>
                  <a:rPr lang="en-IN" b="1" dirty="0"/>
                  <a:t>Definition 2</a:t>
                </a:r>
                <a:r>
                  <a:rPr lang="en-IN" dirty="0"/>
                  <a:t>: minimizer of absolute distance (in this case L1 norm)</a:t>
                </a:r>
                <a:br>
                  <a:rPr lang="en-IN" dirty="0"/>
                </a:br>
                <a14:m>
                  <m:oMath xmlns:m="http://schemas.openxmlformats.org/officeDocument/2006/math">
                    <m:r>
                      <m:rPr>
                        <m:sty m:val="p"/>
                      </m:rPr>
                      <a:rPr lang="en-IN" sz="3200" i="0">
                        <a:latin typeface="Cambria Math" panose="02040503050406030204" pitchFamily="18" charset="0"/>
                      </a:rPr>
                      <m:t>med</m:t>
                    </m:r>
                    <m:d>
                      <m:dPr>
                        <m:ctrlPr>
                          <a:rPr lang="en-IN" sz="3200" i="1">
                            <a:latin typeface="Cambria Math" panose="02040503050406030204" pitchFamily="18" charset="0"/>
                          </a:rPr>
                        </m:ctrlPr>
                      </m:dPr>
                      <m:e>
                        <m:r>
                          <a:rPr lang="en-IN" sz="3200" b="1" i="0">
                            <a:latin typeface="Cambria Math" panose="02040503050406030204" pitchFamily="18" charset="0"/>
                          </a:rPr>
                          <m:t>𝐗</m:t>
                        </m:r>
                      </m:e>
                    </m:d>
                    <m:r>
                      <a:rPr lang="en-IN" sz="3200">
                        <a:latin typeface="Cambria Math" panose="02040503050406030204" pitchFamily="18" charset="0"/>
                      </a:rPr>
                      <m:t>=</m:t>
                    </m:r>
                    <m:func>
                      <m:funcPr>
                        <m:ctrlPr>
                          <a:rPr lang="en-IN" sz="3200" i="1">
                            <a:latin typeface="Cambria Math" panose="02040503050406030204" pitchFamily="18" charset="0"/>
                            <a:ea typeface="Cambria Math" panose="02040503050406030204" pitchFamily="18" charset="0"/>
                          </a:rPr>
                        </m:ctrlPr>
                      </m:funcPr>
                      <m:fName>
                        <m:r>
                          <m:rPr>
                            <m:sty m:val="p"/>
                          </m:rPr>
                          <a:rPr lang="en-IN" sz="3200" i="0">
                            <a:latin typeface="Cambria Math" panose="02040503050406030204" pitchFamily="18" charset="0"/>
                            <a:ea typeface="Cambria Math" panose="02040503050406030204" pitchFamily="18" charset="0"/>
                          </a:rPr>
                          <m:t>arg</m:t>
                        </m:r>
                      </m:fName>
                      <m:e>
                        <m:func>
                          <m:funcPr>
                            <m:ctrlPr>
                              <a:rPr lang="en-IN" sz="3200" i="1">
                                <a:latin typeface="Cambria Math" panose="02040503050406030204" pitchFamily="18" charset="0"/>
                                <a:ea typeface="Cambria Math" panose="02040503050406030204" pitchFamily="18" charset="0"/>
                              </a:rPr>
                            </m:ctrlPr>
                          </m:funcPr>
                          <m:fName>
                            <m:limLow>
                              <m:limLowPr>
                                <m:ctrlPr>
                                  <a:rPr lang="en-IN" sz="3200" i="1">
                                    <a:latin typeface="Cambria Math" panose="02040503050406030204" pitchFamily="18" charset="0"/>
                                    <a:ea typeface="Cambria Math" panose="02040503050406030204" pitchFamily="18" charset="0"/>
                                  </a:rPr>
                                </m:ctrlPr>
                              </m:limLowPr>
                              <m:e>
                                <m:r>
                                  <m:rPr>
                                    <m:sty m:val="p"/>
                                  </m:rPr>
                                  <a:rPr lang="en-IN" sz="3200" i="0">
                                    <a:latin typeface="Cambria Math" panose="02040503050406030204" pitchFamily="18" charset="0"/>
                                    <a:ea typeface="Cambria Math" panose="02040503050406030204" pitchFamily="18" charset="0"/>
                                  </a:rPr>
                                  <m:t>min</m:t>
                                </m:r>
                              </m:e>
                              <m:lim>
                                <m:r>
                                  <a:rPr lang="en-IN" sz="3200" b="1" i="0">
                                    <a:latin typeface="Cambria Math" panose="02040503050406030204" pitchFamily="18" charset="0"/>
                                  </a:rPr>
                                  <m:t>𝐯</m:t>
                                </m:r>
                                <m:r>
                                  <a:rPr lang="en-IN" sz="3200">
                                    <a:latin typeface="Cambria Math" panose="02040503050406030204" pitchFamily="18" charset="0"/>
                                  </a:rPr>
                                  <m:t>∈</m:t>
                                </m:r>
                                <m:sSup>
                                  <m:sSupPr>
                                    <m:ctrlPr>
                                      <a:rPr lang="en-IN" sz="3200" i="1">
                                        <a:latin typeface="Cambria Math" panose="02040503050406030204" pitchFamily="18" charset="0"/>
                                        <a:ea typeface="Cambria Math" panose="02040503050406030204" pitchFamily="18" charset="0"/>
                                      </a:rPr>
                                    </m:ctrlPr>
                                  </m:sSupPr>
                                  <m:e>
                                    <m:r>
                                      <a:rPr lang="en-IN" sz="3200">
                                        <a:latin typeface="Cambria Math" panose="02040503050406030204" pitchFamily="18" charset="0"/>
                                        <a:ea typeface="Cambria Math" panose="02040503050406030204" pitchFamily="18" charset="0"/>
                                      </a:rPr>
                                      <m:t>ℝ</m:t>
                                    </m:r>
                                  </m:e>
                                  <m:sup>
                                    <m:r>
                                      <a:rPr lang="en-IN" sz="3200">
                                        <a:latin typeface="Cambria Math" panose="02040503050406030204" pitchFamily="18" charset="0"/>
                                        <a:ea typeface="Cambria Math" panose="02040503050406030204" pitchFamily="18" charset="0"/>
                                      </a:rPr>
                                      <m:t>𝑑</m:t>
                                    </m:r>
                                  </m:sup>
                                </m:sSup>
                              </m:lim>
                            </m:limLow>
                          </m:fName>
                          <m:e>
                            <m:r>
                              <a:rPr lang="en-IN" sz="3200">
                                <a:latin typeface="Cambria Math" panose="02040503050406030204" pitchFamily="18" charset="0"/>
                                <a:ea typeface="Cambria Math" panose="02040503050406030204" pitchFamily="18" charset="0"/>
                              </a:rPr>
                              <m:t>𝔼</m:t>
                            </m:r>
                            <m:d>
                              <m:dPr>
                                <m:begChr m:val="["/>
                                <m:endChr m:val="]"/>
                                <m:ctrlPr>
                                  <a:rPr lang="en-IN" sz="3200" i="1">
                                    <a:latin typeface="Cambria Math" panose="02040503050406030204" pitchFamily="18" charset="0"/>
                                    <a:ea typeface="Cambria Math" panose="02040503050406030204" pitchFamily="18" charset="0"/>
                                  </a:rPr>
                                </m:ctrlPr>
                              </m:dPr>
                              <m:e>
                                <m:sSub>
                                  <m:sSubPr>
                                    <m:ctrlPr>
                                      <a:rPr lang="en-IN" sz="3200" i="1">
                                        <a:latin typeface="Cambria Math" panose="02040503050406030204" pitchFamily="18" charset="0"/>
                                        <a:ea typeface="Cambria Math" panose="02040503050406030204" pitchFamily="18" charset="0"/>
                                      </a:rPr>
                                    </m:ctrlPr>
                                  </m:sSubPr>
                                  <m:e>
                                    <m:d>
                                      <m:dPr>
                                        <m:begChr m:val="‖"/>
                                        <m:endChr m:val="‖"/>
                                        <m:ctrlPr>
                                          <a:rPr lang="en-IN" sz="3200" i="1">
                                            <a:latin typeface="Cambria Math" panose="02040503050406030204" pitchFamily="18" charset="0"/>
                                            <a:ea typeface="Cambria Math" panose="02040503050406030204" pitchFamily="18" charset="0"/>
                                          </a:rPr>
                                        </m:ctrlPr>
                                      </m:dPr>
                                      <m:e>
                                        <m:r>
                                          <a:rPr lang="en-IN" sz="3200" b="1" i="0">
                                            <a:latin typeface="Cambria Math" panose="02040503050406030204" pitchFamily="18" charset="0"/>
                                            <a:ea typeface="Cambria Math" panose="02040503050406030204" pitchFamily="18" charset="0"/>
                                          </a:rPr>
                                          <m:t>𝐗</m:t>
                                        </m:r>
                                        <m:r>
                                          <a:rPr lang="en-IN" sz="3200">
                                            <a:latin typeface="Cambria Math" panose="02040503050406030204" pitchFamily="18" charset="0"/>
                                            <a:ea typeface="Cambria Math" panose="02040503050406030204" pitchFamily="18" charset="0"/>
                                          </a:rPr>
                                          <m:t>−</m:t>
                                        </m:r>
                                        <m:r>
                                          <a:rPr lang="en-IN" sz="3200" b="1" i="0">
                                            <a:latin typeface="Cambria Math" panose="02040503050406030204" pitchFamily="18" charset="0"/>
                                            <a:ea typeface="Cambria Math" panose="02040503050406030204" pitchFamily="18" charset="0"/>
                                          </a:rPr>
                                          <m:t>𝐯</m:t>
                                        </m:r>
                                      </m:e>
                                    </m:d>
                                  </m:e>
                                  <m:sub>
                                    <m:r>
                                      <a:rPr lang="en-IN" sz="3200" b="0" i="1" smtClean="0">
                                        <a:latin typeface="Cambria Math" panose="02040503050406030204" pitchFamily="18" charset="0"/>
                                        <a:ea typeface="Cambria Math" panose="02040503050406030204" pitchFamily="18" charset="0"/>
                                      </a:rPr>
                                      <m:t>2</m:t>
                                    </m:r>
                                  </m:sub>
                                </m:sSub>
                              </m:e>
                            </m:d>
                          </m:e>
                        </m:func>
                      </m:e>
                    </m:func>
                  </m:oMath>
                </a14:m>
                <a:endParaRPr lang="en-IN" dirty="0"/>
              </a:p>
              <a:p>
                <a:r>
                  <a:rPr lang="en-IN" b="1" dirty="0"/>
                  <a:t>Note</a:t>
                </a:r>
                <a:r>
                  <a:rPr lang="en-IN" dirty="0"/>
                  <a:t>: even here we still have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e>
                    </m:d>
                    <m:r>
                      <a:rPr lang="en-IN" b="1" i="1" smtClean="0">
                        <a:latin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arg</m:t>
                        </m:r>
                      </m:fName>
                      <m:e>
                        <m:func>
                          <m:funcPr>
                            <m:ctrlPr>
                              <a:rPr lang="en-IN" i="1">
                                <a:latin typeface="Cambria Math" panose="02040503050406030204" pitchFamily="18" charset="0"/>
                                <a:ea typeface="Cambria Math" panose="02040503050406030204" pitchFamily="18" charset="0"/>
                              </a:rPr>
                            </m:ctrlPr>
                          </m:funcPr>
                          <m:fName>
                            <m:limLow>
                              <m:limLowPr>
                                <m:ctrlPr>
                                  <a:rPr lang="en-IN" i="1">
                                    <a:latin typeface="Cambria Math" panose="02040503050406030204" pitchFamily="18" charset="0"/>
                                    <a:ea typeface="Cambria Math" panose="02040503050406030204" pitchFamily="18" charset="0"/>
                                  </a:rPr>
                                </m:ctrlPr>
                              </m:limLowPr>
                              <m:e>
                                <m:r>
                                  <m:rPr>
                                    <m:sty m:val="p"/>
                                  </m:rPr>
                                  <a:rPr lang="en-IN">
                                    <a:latin typeface="Cambria Math" panose="02040503050406030204" pitchFamily="18" charset="0"/>
                                    <a:ea typeface="Cambria Math" panose="02040503050406030204" pitchFamily="18" charset="0"/>
                                  </a:rPr>
                                  <m:t>min</m:t>
                                </m:r>
                              </m:e>
                              <m:lim>
                                <m:r>
                                  <a:rPr lang="en-IN" b="1">
                                    <a:latin typeface="Cambria Math" panose="02040503050406030204" pitchFamily="18" charset="0"/>
                                  </a:rPr>
                                  <m:t>𝐯</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b="0" i="1" smtClean="0">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𝐯</m:t>
                                        </m:r>
                                      </m:e>
                                    </m:d>
                                  </m:e>
                                  <m:sub>
                                    <m:r>
                                      <a:rPr lang="en-IN" i="1">
                                        <a:latin typeface="Cambria Math" panose="02040503050406030204" pitchFamily="18" charset="0"/>
                                        <a:ea typeface="Cambria Math" panose="02040503050406030204" pitchFamily="18" charset="0"/>
                                      </a:rPr>
                                      <m:t>2</m:t>
                                    </m:r>
                                  </m:sub>
                                  <m:sup>
                                    <m:r>
                                      <a:rPr lang="en-IN" b="0" i="1" smtClean="0">
                                        <a:latin typeface="Cambria Math" panose="02040503050406030204" pitchFamily="18" charset="0"/>
                                        <a:ea typeface="Cambria Math" panose="02040503050406030204" pitchFamily="18" charset="0"/>
                                      </a:rPr>
                                      <m:t>2</m:t>
                                    </m:r>
                                  </m:sup>
                                </m:sSubSup>
                              </m:e>
                            </m:d>
                          </m:e>
                        </m:func>
                      </m:e>
                    </m:func>
                  </m:oMath>
                </a14:m>
                <a:endParaRPr lang="en-IN" dirty="0"/>
              </a:p>
              <a:p>
                <a:pPr lvl="2"/>
                <a:r>
                  <a:rPr lang="en-IN" b="1" dirty="0"/>
                  <a:t>Proof</a:t>
                </a:r>
                <a:r>
                  <a:rPr lang="en-IN" dirty="0"/>
                  <a:t>: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𝐯</m:t>
                                </m:r>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𝐗</m:t>
                                </m:r>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𝐯</m:t>
                                </m:r>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e>
                    </m:d>
                    <m:r>
                      <a:rPr lang="en-IN" b="0" i="1" smtClean="0">
                        <a:latin typeface="Cambria Math" panose="02040503050406030204" pitchFamily="18" charset="0"/>
                        <a:ea typeface="Cambria Math" panose="02040503050406030204" pitchFamily="18" charset="0"/>
                      </a:rPr>
                      <m:t>−2⋅</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𝐯</m:t>
                        </m:r>
                      </m:e>
                      <m:sup>
                        <m:r>
                          <a:rPr lang="en-IN" b="0" i="1" smtClean="0">
                            <a:latin typeface="Cambria Math" panose="02040503050406030204" pitchFamily="18" charset="0"/>
                            <a:ea typeface="Cambria Math" panose="02040503050406030204" pitchFamily="18" charset="0"/>
                          </a:rPr>
                          <m:t>⊤</m:t>
                        </m:r>
                      </m:sup>
                    </m:sSup>
                    <m:r>
                      <a:rPr lang="en-IN" i="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e>
                    </m:d>
                  </m:oMath>
                </a14:m>
                <a:endParaRPr lang="en-IN" dirty="0"/>
              </a:p>
              <a:p>
                <a:pPr lvl="2"/>
                <a:r>
                  <a:rPr lang="en-IN" dirty="0"/>
                  <a:t>Taking derivative w.r.t </a:t>
                </a:r>
                <a14:m>
                  <m:oMath xmlns:m="http://schemas.openxmlformats.org/officeDocument/2006/math">
                    <m:r>
                      <a:rPr lang="en-IN" b="1" i="0" smtClean="0">
                        <a:latin typeface="Cambria Math" panose="02040503050406030204" pitchFamily="18" charset="0"/>
                      </a:rPr>
                      <m:t>𝐯</m:t>
                    </m:r>
                  </m:oMath>
                </a14:m>
                <a:r>
                  <a:rPr lang="en-IN" dirty="0"/>
                  <a:t> and using first order optimality does the trick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87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20</a:t>
            </a:fld>
            <a:endParaRPr lang="en-US"/>
          </a:p>
        </p:txBody>
      </p:sp>
    </p:spTree>
    <p:extLst>
      <p:ext uri="{BB962C8B-B14F-4D97-AF65-F5344CB8AC3E}">
        <p14:creationId xmlns:p14="http://schemas.microsoft.com/office/powerpoint/2010/main" val="33687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Statistics of Random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a:t>Since random vectors are a bunch of real valued </a:t>
                </a:r>
                <a:r>
                  <a:rPr lang="en-IN" dirty="0" err="1"/>
                  <a:t>r.v.s</a:t>
                </a:r>
                <a:r>
                  <a:rPr lang="en-IN" dirty="0"/>
                  <a:t>, to specify the variance of this collection, need to have all pairwise </a:t>
                </a:r>
                <a:r>
                  <a:rPr lang="en-IN" dirty="0" err="1"/>
                  <a:t>covariances</a:t>
                </a:r>
                <a:endParaRPr lang="en-IN" dirty="0"/>
              </a:p>
              <a:p>
                <a14:m>
                  <m:oMath xmlns:m="http://schemas.openxmlformats.org/officeDocument/2006/math">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1" i="0" smtClean="0">
                            <a:latin typeface="Cambria Math" panose="02040503050406030204" pitchFamily="18" charset="0"/>
                          </a:rPr>
                          <m:t>𝐗</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m>
                              <m:mPr>
                                <m:mcs>
                                  <m:mc>
                                    <m:mcPr>
                                      <m:count m:val="3"/>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ea typeface="Cambria Math" panose="02040503050406030204" pitchFamily="18" charset="0"/>
                                    </a:rPr>
                                    <m:t>𝕍</m:t>
                                  </m:r>
                                  <m:sSub>
                                    <m:sSubPr>
                                      <m:ctrlPr>
                                        <a:rPr lang="en-IN" b="0" i="1" smtClean="0">
                                          <a:latin typeface="Cambria Math" panose="02040503050406030204" pitchFamily="18" charset="0"/>
                                          <a:ea typeface="Cambria Math" panose="02040503050406030204" pitchFamily="18" charset="0"/>
                                        </a:rPr>
                                      </m:ctrlPr>
                                    </m:sSubPr>
                                    <m:e>
                                      <m:r>
                                        <m:rPr>
                                          <m:brk m:alnAt="7"/>
                                        </m:rP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1</m:t>
                                      </m:r>
                                    </m:sub>
                                  </m:sSub>
                                </m:e>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2</m:t>
                                          </m:r>
                                        </m:sub>
                                      </m:sSub>
                                    </m:e>
                                  </m:d>
                                </m:e>
                                <m:e>
                                  <m:r>
                                    <a:rPr lang="en-IN" b="0" i="1" smtClean="0">
                                      <a:latin typeface="Cambria Math" panose="02040503050406030204" pitchFamily="18" charset="0"/>
                                    </a:rPr>
                                    <m:t>…</m:t>
                                  </m:r>
                                </m:e>
                              </m:mr>
                              <m:mr>
                                <m:e>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e>
                                  </m:d>
                                </m:e>
                                <m:e>
                                  <m:r>
                                    <m:rPr>
                                      <m:brk m:alnAt="7"/>
                                    </m:rPr>
                                    <a:rPr lang="en-IN" i="1">
                                      <a:latin typeface="Cambria Math" panose="02040503050406030204" pitchFamily="18" charset="0"/>
                                      <a:ea typeface="Cambria Math" panose="02040503050406030204" pitchFamily="18" charset="0"/>
                                    </a:rPr>
                                    <m:t>𝕍</m:t>
                                  </m:r>
                                  <m:sSub>
                                    <m:sSubPr>
                                      <m:ctrlPr>
                                        <a:rPr lang="en-IN" i="1">
                                          <a:latin typeface="Cambria Math" panose="02040503050406030204" pitchFamily="18" charset="0"/>
                                          <a:ea typeface="Cambria Math" panose="02040503050406030204" pitchFamily="18" charset="0"/>
                                        </a:rPr>
                                      </m:ctrlPr>
                                    </m:sSubPr>
                                    <m:e>
                                      <m:r>
                                        <m:rPr>
                                          <m:brk m:alnAt="7"/>
                                        </m:rPr>
                                        <a:rPr lang="en-IN" i="1">
                                          <a:latin typeface="Cambria Math" panose="02040503050406030204" pitchFamily="18" charset="0"/>
                                          <a:ea typeface="Cambria Math" panose="02040503050406030204" pitchFamily="18" charset="0"/>
                                        </a:rPr>
                                        <m:t>𝑋</m:t>
                                      </m:r>
                                    </m:e>
                                    <m:sub>
                                      <m:r>
                                        <a:rPr lang="en-IN" i="1">
                                          <a:latin typeface="Cambria Math" panose="02040503050406030204" pitchFamily="18" charset="0"/>
                                          <a:ea typeface="Cambria Math" panose="02040503050406030204" pitchFamily="18" charset="0"/>
                                        </a:rPr>
                                        <m:t>1</m:t>
                                      </m:r>
                                    </m:sub>
                                  </m:sSub>
                                </m:e>
                                <m:e>
                                  <m:r>
                                    <a:rPr lang="en-IN" b="0" i="1" smtClean="0">
                                      <a:latin typeface="Cambria Math" panose="02040503050406030204" pitchFamily="18" charset="0"/>
                                    </a:rPr>
                                    <m:t>…</m:t>
                                  </m:r>
                                </m:e>
                              </m:mr>
                              <m:mr>
                                <m:e>
                                  <m:r>
                                    <a:rPr lang="en-IN" i="1" smtClean="0">
                                      <a:latin typeface="Cambria Math" panose="02040503050406030204" pitchFamily="18" charset="0"/>
                                    </a:rPr>
                                    <m:t>⋮</m:t>
                                  </m:r>
                                </m:e>
                                <m:e>
                                  <m:r>
                                    <a:rPr lang="en-IN" b="0" i="1" smtClean="0">
                                      <a:latin typeface="Cambria Math" panose="02040503050406030204" pitchFamily="18" charset="0"/>
                                    </a:rPr>
                                    <m:t>⋮</m:t>
                                  </m:r>
                                </m:e>
                                <m:e>
                                  <m:r>
                                    <a:rPr lang="en-IN" b="0" i="1" smtClean="0">
                                      <a:latin typeface="Cambria Math" panose="02040503050406030204" pitchFamily="18" charset="0"/>
                                    </a:rPr>
                                    <m:t>⋱</m:t>
                                  </m:r>
                                </m:e>
                              </m:mr>
                            </m:m>
                          </m:e>
                          <m:e>
                            <m:m>
                              <m:mPr>
                                <m:mcs>
                                  <m:mc>
                                    <m:mcPr>
                                      <m:count m:val="3"/>
                                      <m:mcJc m:val="center"/>
                                    </m:mcPr>
                                  </m:mc>
                                </m:mcs>
                                <m:ctrlPr>
                                  <a:rPr lang="en-IN" b="0" i="1" smtClean="0">
                                    <a:latin typeface="Cambria Math" panose="02040503050406030204" pitchFamily="18" charset="0"/>
                                  </a:rPr>
                                </m:ctrlPr>
                              </m:mPr>
                              <m:mr>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𝑑</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e>
                                  </m:d>
                                </m:e>
                                <m:e>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𝑑</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e>
                                  </m:d>
                                </m:e>
                                <m:e>
                                  <m:r>
                                    <a:rPr lang="en-IN" b="0" i="1" smtClean="0">
                                      <a:latin typeface="Cambria Math" panose="02040503050406030204" pitchFamily="18" charset="0"/>
                                    </a:rPr>
                                    <m:t>…</m:t>
                                  </m:r>
                                </m:e>
                              </m:mr>
                            </m:m>
                          </m:e>
                        </m:eqArr>
                        <m:r>
                          <a:rPr lang="en-IN" b="0" i="1" smtClean="0">
                            <a:latin typeface="Cambria Math" panose="02040503050406030204" pitchFamily="18" charset="0"/>
                          </a:rPr>
                          <m:t>     </m:t>
                        </m:r>
                        <m:m>
                          <m:mPr>
                            <m:mcs>
                              <m:mc>
                                <m:mcPr>
                                  <m:count m:val="1"/>
                                  <m:mcJc m:val="center"/>
                                </m:mcPr>
                              </m:mc>
                            </m:mcs>
                            <m:ctrlPr>
                              <a:rPr lang="en-IN" b="0" i="1" smtClean="0">
                                <a:latin typeface="Cambria Math" panose="02040503050406030204" pitchFamily="18" charset="0"/>
                              </a:rPr>
                            </m:ctrlPr>
                          </m:mPr>
                          <m:mr>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𝑑</m:t>
                                      </m:r>
                                    </m:sub>
                                  </m:sSub>
                                </m:e>
                              </m:d>
                            </m:e>
                          </m:mr>
                          <m:mr>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𝑑</m:t>
                                      </m:r>
                                    </m:sub>
                                  </m:sSub>
                                </m:e>
                              </m:d>
                            </m:e>
                          </m:mr>
                          <m:m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m:t>
                                  </m:r>
                                </m:e>
                                <m:e>
                                  <m:r>
                                    <m:rPr>
                                      <m:brk m:alnAt="7"/>
                                    </m:rPr>
                                    <a:rPr lang="en-IN" i="1">
                                      <a:latin typeface="Cambria Math" panose="02040503050406030204" pitchFamily="18" charset="0"/>
                                      <a:ea typeface="Cambria Math" panose="02040503050406030204" pitchFamily="18" charset="0"/>
                                    </a:rPr>
                                    <m:t>𝕍</m:t>
                                  </m:r>
                                  <m:sSub>
                                    <m:sSubPr>
                                      <m:ctrlPr>
                                        <a:rPr lang="en-IN" i="1">
                                          <a:latin typeface="Cambria Math" panose="02040503050406030204" pitchFamily="18" charset="0"/>
                                          <a:ea typeface="Cambria Math" panose="02040503050406030204" pitchFamily="18" charset="0"/>
                                        </a:rPr>
                                      </m:ctrlPr>
                                    </m:sSubPr>
                                    <m:e>
                                      <m:r>
                                        <m:rPr>
                                          <m:brk m:alnAt="7"/>
                                        </m:rPr>
                                        <a:rPr lang="en-IN" i="1">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𝑑</m:t>
                                      </m:r>
                                    </m:sub>
                                  </m:sSub>
                                </m:e>
                              </m:eqArr>
                            </m:e>
                          </m:mr>
                        </m:m>
                      </m:e>
                    </m:d>
                  </m:oMath>
                </a14:m>
                <a:endParaRPr lang="en-IN" dirty="0"/>
              </a:p>
              <a:p>
                <a:r>
                  <a:rPr lang="en-IN" dirty="0"/>
                  <a:t>Another cute formula</a:t>
                </a:r>
              </a:p>
              <a:p>
                <a14:m>
                  <m:oMath xmlns:m="http://schemas.openxmlformats.org/officeDocument/2006/math">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1" i="0" smtClean="0">
                            <a:latin typeface="Cambria Math" panose="02040503050406030204" pitchFamily="18" charset="0"/>
                          </a:rPr>
                          <m:t>𝐗</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d>
                          <m:dPr>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r>
                              <a:rPr lang="en-IN" b="1" i="0" smtClean="0">
                                <a:latin typeface="Cambria Math" panose="02040503050406030204" pitchFamily="18" charset="0"/>
                              </a:rPr>
                              <m:t>−</m:t>
                            </m:r>
                            <m:r>
                              <a:rPr lang="en-IN" b="1" i="0" smtClean="0">
                                <a:latin typeface="Cambria Math" panose="02040503050406030204" pitchFamily="18" charset="0"/>
                              </a:rPr>
                              <m:t>𝛍</m:t>
                            </m:r>
                          </m:e>
                        </m:d>
                        <m:sSup>
                          <m:sSupPr>
                            <m:ctrlPr>
                              <a:rPr lang="en-IN" b="0" i="1" smtClean="0">
                                <a:latin typeface="Cambria Math" panose="02040503050406030204" pitchFamily="18" charset="0"/>
                              </a:rPr>
                            </m:ctrlPr>
                          </m:sSupPr>
                          <m:e>
                            <m:d>
                              <m:dPr>
                                <m:ctrlPr>
                                  <a:rPr lang="en-IN" b="1" i="1" smtClean="0">
                                    <a:latin typeface="Cambria Math" panose="02040503050406030204" pitchFamily="18" charset="0"/>
                                  </a:rPr>
                                </m:ctrlPr>
                              </m:dPr>
                              <m:e>
                                <m:r>
                                  <a:rPr lang="en-IN" b="1">
                                    <a:latin typeface="Cambria Math" panose="02040503050406030204" pitchFamily="18" charset="0"/>
                                  </a:rPr>
                                  <m:t>𝐗</m:t>
                                </m:r>
                                <m:r>
                                  <a:rPr lang="en-IN" b="1" i="1" smtClean="0">
                                    <a:latin typeface="Cambria Math" panose="02040503050406030204" pitchFamily="18" charset="0"/>
                                  </a:rPr>
                                  <m:t>−</m:t>
                                </m:r>
                                <m:r>
                                  <a:rPr lang="en-IN" b="1" i="0" smtClean="0">
                                    <a:latin typeface="Cambria Math" panose="02040503050406030204" pitchFamily="18" charset="0"/>
                                  </a:rPr>
                                  <m:t>𝛍</m:t>
                                </m:r>
                              </m:e>
                            </m:d>
                          </m:e>
                          <m:sup>
                            <m:r>
                              <a:rPr lang="en-IN" b="0" i="1" smtClean="0">
                                <a:latin typeface="Cambria Math" panose="02040503050406030204" pitchFamily="18" charset="0"/>
                              </a:rPr>
                              <m:t>⊤</m:t>
                            </m:r>
                          </m:sup>
                        </m:sSup>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sSup>
                          <m:sSupPr>
                            <m:ctrlPr>
                              <a:rPr lang="en-IN" b="1" i="1" smtClean="0">
                                <a:latin typeface="Cambria Math" panose="02040503050406030204" pitchFamily="18" charset="0"/>
                              </a:rPr>
                            </m:ctrlPr>
                          </m:sSupPr>
                          <m:e>
                            <m:r>
                              <a:rPr lang="en-IN" b="1" i="0" smtClean="0">
                                <a:latin typeface="Cambria Math" panose="02040503050406030204" pitchFamily="18" charset="0"/>
                              </a:rPr>
                              <m:t>𝐗</m:t>
                            </m:r>
                          </m:e>
                          <m:sup>
                            <m:r>
                              <a:rPr lang="en-IN" b="1" i="1" smtClean="0">
                                <a:latin typeface="Cambria Math" panose="02040503050406030204" pitchFamily="18" charset="0"/>
                              </a:rPr>
                              <m:t>⊤</m:t>
                            </m:r>
                          </m:sup>
                        </m:sSup>
                      </m:e>
                    </m:d>
                    <m:r>
                      <a:rPr lang="en-IN" b="1" i="0" smtClean="0">
                        <a:latin typeface="Cambria Math" panose="02040503050406030204" pitchFamily="18" charset="0"/>
                      </a:rPr>
                      <m:t>−</m:t>
                    </m:r>
                    <m:r>
                      <a:rPr lang="en-IN" b="1" i="0" smtClean="0">
                        <a:latin typeface="Cambria Math" panose="02040503050406030204" pitchFamily="18" charset="0"/>
                      </a:rPr>
                      <m:t>𝛍</m:t>
                    </m:r>
                    <m:sSup>
                      <m:sSupPr>
                        <m:ctrlPr>
                          <a:rPr lang="en-IN" b="1" i="1" smtClean="0">
                            <a:latin typeface="Cambria Math" panose="02040503050406030204" pitchFamily="18" charset="0"/>
                          </a:rPr>
                        </m:ctrlPr>
                      </m:sSupPr>
                      <m:e>
                        <m:r>
                          <a:rPr lang="en-IN" b="1" i="0" smtClean="0">
                            <a:latin typeface="Cambria Math" panose="02040503050406030204" pitchFamily="18" charset="0"/>
                          </a:rPr>
                          <m:t>𝛍</m:t>
                        </m:r>
                      </m:e>
                      <m:sup>
                        <m:r>
                          <a:rPr lang="en-IN" b="1" i="1" smtClean="0">
                            <a:latin typeface="Cambria Math" panose="02040503050406030204" pitchFamily="18" charset="0"/>
                          </a:rPr>
                          <m:t>⊤</m:t>
                        </m:r>
                      </m:sup>
                    </m:sSup>
                  </m:oMath>
                </a14:m>
                <a:r>
                  <a:rPr lang="en-IN" dirty="0"/>
                  <a:t>, where </a:t>
                </a:r>
                <a14:m>
                  <m:oMath xmlns:m="http://schemas.openxmlformats.org/officeDocument/2006/math">
                    <m:r>
                      <a:rPr lang="en-IN" b="1" i="0" smtClean="0">
                        <a:latin typeface="Cambria Math" panose="02040503050406030204" pitchFamily="18" charset="0"/>
                      </a:rPr>
                      <m:t>𝛍</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1" i="0" smtClean="0">
                        <a:latin typeface="Cambria Math" panose="02040503050406030204" pitchFamily="18" charset="0"/>
                        <a:ea typeface="Cambria Math" panose="02040503050406030204" pitchFamily="18" charset="0"/>
                      </a:rPr>
                      <m:t>𝐗</m:t>
                    </m:r>
                  </m:oMath>
                </a14:m>
                <a:endParaRPr lang="en-IN" b="1" dirty="0"/>
              </a:p>
              <a:p>
                <a14:m>
                  <m:oMath xmlns:m="http://schemas.openxmlformats.org/officeDocument/2006/math">
                    <m:r>
                      <m:rPr>
                        <m:sty m:val="p"/>
                      </m:rPr>
                      <a:rPr lang="en-IN">
                        <a:latin typeface="Cambria Math" panose="02040503050406030204" pitchFamily="18" charset="0"/>
                      </a:rPr>
                      <m:t>Cov</m:t>
                    </m:r>
                    <m:d>
                      <m:dPr>
                        <m:ctrlPr>
                          <a:rPr lang="en-IN" i="1">
                            <a:latin typeface="Cambria Math" panose="02040503050406030204" pitchFamily="18" charset="0"/>
                          </a:rPr>
                        </m:ctrlPr>
                      </m:dPr>
                      <m:e>
                        <m:r>
                          <a:rPr lang="en-IN" b="0" i="1" smtClean="0">
                            <a:latin typeface="Cambria Math" panose="02040503050406030204" pitchFamily="18" charset="0"/>
                          </a:rPr>
                          <m:t>𝑐</m:t>
                        </m:r>
                        <m:r>
                          <a:rPr lang="en-IN" b="1" i="1" smtClean="0">
                            <a:latin typeface="Cambria Math" panose="02040503050406030204" pitchFamily="18" charset="0"/>
                          </a:rPr>
                          <m:t>⋅</m:t>
                        </m:r>
                        <m:r>
                          <a:rPr lang="en-IN" b="1">
                            <a:latin typeface="Cambria Math" panose="02040503050406030204" pitchFamily="18" charset="0"/>
                          </a:rPr>
                          <m:t>𝐗</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𝑐</m:t>
                        </m:r>
                      </m:e>
                      <m:sup>
                        <m:r>
                          <a:rPr lang="en-IN" b="0" i="1" smtClean="0">
                            <a:latin typeface="Cambria Math" panose="02040503050406030204" pitchFamily="18" charset="0"/>
                          </a:rPr>
                          <m:t>2</m:t>
                        </m:r>
                      </m:sup>
                    </m:sSup>
                    <m:r>
                      <a:rPr lang="en-IN" b="0" i="1" smtClean="0">
                        <a:latin typeface="Cambria Math" panose="02040503050406030204" pitchFamily="18" charset="0"/>
                      </a:rPr>
                      <m:t>⋅</m:t>
                    </m:r>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1" i="0" smtClean="0">
                            <a:latin typeface="Cambria Math" panose="02040503050406030204" pitchFamily="18" charset="0"/>
                          </a:rPr>
                          <m:t>𝐗</m:t>
                        </m:r>
                      </m:e>
                    </m:d>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8576" y="452794"/>
            <a:ext cx="1836955" cy="1836955"/>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6446696" y="516133"/>
                <a:ext cx="4415790" cy="1022970"/>
              </a:xfrm>
              <a:prstGeom prst="wedgeRectCallout">
                <a:avLst>
                  <a:gd name="adj1" fmla="val 59168"/>
                  <a:gd name="adj2" fmla="val 522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If </a:t>
                </a:r>
                <a14:m>
                  <m:oMath xmlns:m="http://schemas.openxmlformats.org/officeDocument/2006/math">
                    <m:r>
                      <a:rPr lang="en-IN" sz="2400" b="1" i="0" smtClean="0">
                        <a:solidFill>
                          <a:schemeClr val="tx1"/>
                        </a:solidFill>
                        <a:latin typeface="Cambria Math" panose="02040503050406030204" pitchFamily="18" charset="0"/>
                      </a:rPr>
                      <m:t>𝐗</m:t>
                    </m:r>
                  </m:oMath>
                </a14:m>
                <a:r>
                  <a:rPr lang="en-IN" sz="2400" dirty="0">
                    <a:solidFill>
                      <a:schemeClr val="tx1"/>
                    </a:solidFill>
                    <a:latin typeface="+mj-lt"/>
                  </a:rPr>
                  <a:t> is a vector, isn’t </a:t>
                </a:r>
                <a14:m>
                  <m:oMath xmlns:m="http://schemas.openxmlformats.org/officeDocument/2006/math">
                    <m:r>
                      <a:rPr lang="en-IN" sz="2400" b="1">
                        <a:solidFill>
                          <a:schemeClr val="tx1"/>
                        </a:solidFill>
                        <a:latin typeface="Cambria Math" panose="02040503050406030204" pitchFamily="18" charset="0"/>
                      </a:rPr>
                      <m:t>𝐗</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𝐗</m:t>
                        </m:r>
                      </m:e>
                      <m:sup>
                        <m:r>
                          <a:rPr lang="en-IN" sz="2400" i="1">
                            <a:solidFill>
                              <a:schemeClr val="tx1"/>
                            </a:solidFill>
                            <a:latin typeface="Cambria Math" panose="02040503050406030204" pitchFamily="18" charset="0"/>
                          </a:rPr>
                          <m:t>⊤</m:t>
                        </m:r>
                      </m:sup>
                    </m:sSup>
                  </m:oMath>
                </a14:m>
                <a:r>
                  <a:rPr lang="en-IN" sz="2400" dirty="0">
                    <a:solidFill>
                      <a:schemeClr val="tx1"/>
                    </a:solidFill>
                    <a:latin typeface="+mj-lt"/>
                  </a:rPr>
                  <a:t> a matrix? What does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d>
                      <m:dPr>
                        <m:begChr m:val="["/>
                        <m:endChr m:val="]"/>
                        <m:ctrlPr>
                          <a:rPr lang="en-IN" sz="2400" b="1"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𝐗</m:t>
                        </m:r>
                        <m:sSup>
                          <m:sSupPr>
                            <m:ctrlPr>
                              <a:rPr lang="en-IN" sz="2400" b="1"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𝐗</m:t>
                            </m:r>
                          </m:e>
                          <m:sup>
                            <m:r>
                              <a:rPr lang="en-IN" sz="2400" b="1" i="1">
                                <a:solidFill>
                                  <a:schemeClr val="tx1"/>
                                </a:solidFill>
                                <a:latin typeface="Cambria Math" panose="02040503050406030204" pitchFamily="18" charset="0"/>
                              </a:rPr>
                              <m:t>⊤</m:t>
                            </m:r>
                          </m:sup>
                        </m:sSup>
                      </m:e>
                    </m:d>
                  </m:oMath>
                </a14:m>
                <a:r>
                  <a:rPr lang="en-IN" sz="2400" dirty="0">
                    <a:solidFill>
                      <a:schemeClr val="tx1"/>
                    </a:solidFill>
                    <a:latin typeface="+mj-lt"/>
                  </a:rPr>
                  <a:t> even mean?</a:t>
                </a:r>
              </a:p>
            </p:txBody>
          </p:sp>
        </mc:Choice>
        <mc:Fallback xmlns="">
          <p:sp>
            <p:nvSpPr>
              <p:cNvPr id="6" name="Rectangular Callout 5"/>
              <p:cNvSpPr>
                <a:spLocks noRot="1" noChangeAspect="1" noMove="1" noResize="1" noEditPoints="1" noAdjustHandles="1" noChangeArrowheads="1" noChangeShapeType="1" noTextEdit="1"/>
              </p:cNvSpPr>
              <p:nvPr/>
            </p:nvSpPr>
            <p:spPr>
              <a:xfrm>
                <a:off x="6446696" y="516133"/>
                <a:ext cx="4415790" cy="1022970"/>
              </a:xfrm>
              <a:prstGeom prst="wedgeRectCallout">
                <a:avLst>
                  <a:gd name="adj1" fmla="val 59168"/>
                  <a:gd name="adj2" fmla="val 52284"/>
                </a:avLst>
              </a:prstGeom>
              <a:blipFill>
                <a:blip r:embed="rId4"/>
                <a:stretch>
                  <a:fillRect l="-1255"/>
                </a:stretch>
              </a:blipFill>
              <a:ln w="38100">
                <a:solidFill>
                  <a:schemeClr val="accent1"/>
                </a:solidFill>
              </a:ln>
            </p:spPr>
            <p:txBody>
              <a:bodyPr/>
              <a:lstStyle/>
              <a:p>
                <a:r>
                  <a:rPr lang="en-IN">
                    <a:noFill/>
                  </a:rPr>
                  <a:t> </a:t>
                </a:r>
              </a:p>
            </p:txBody>
          </p:sp>
        </mc:Fallback>
      </mc:AlternateContent>
      <p:grpSp>
        <p:nvGrpSpPr>
          <p:cNvPr id="8" name="Group 7"/>
          <p:cNvGrpSpPr/>
          <p:nvPr/>
        </p:nvGrpSpPr>
        <p:grpSpPr>
          <a:xfrm>
            <a:off x="10611107" y="2368540"/>
            <a:ext cx="1468606" cy="1238929"/>
            <a:chOff x="12383748" y="1219011"/>
            <a:chExt cx="1862104" cy="1570887"/>
          </a:xfrm>
        </p:grpSpPr>
        <p:sp>
          <p:nvSpPr>
            <p:cNvPr id="9" name="Freeform 8"/>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ectangular Callout 13"/>
          <p:cNvSpPr/>
          <p:nvPr/>
        </p:nvSpPr>
        <p:spPr>
          <a:xfrm>
            <a:off x="4212404" y="2187057"/>
            <a:ext cx="6214527" cy="1242053"/>
          </a:xfrm>
          <a:prstGeom prst="wedgeRectCallout">
            <a:avLst>
              <a:gd name="adj1" fmla="val 61862"/>
              <a:gd name="adj2" fmla="val 5890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Just as a random vector is a collection of random variables arranged as a 1D array, a random matrix is a collection of </a:t>
            </a:r>
            <a:r>
              <a:rPr lang="en-IN" sz="2400" dirty="0" err="1">
                <a:solidFill>
                  <a:schemeClr val="tx1"/>
                </a:solidFill>
                <a:latin typeface="+mj-lt"/>
              </a:rPr>
              <a:t>r.v.s</a:t>
            </a:r>
            <a:r>
              <a:rPr lang="en-IN" sz="2400" dirty="0">
                <a:solidFill>
                  <a:schemeClr val="tx1"/>
                </a:solidFill>
                <a:latin typeface="+mj-lt"/>
              </a:rPr>
              <a:t> arranged as a 2D array!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121759" y="4982381"/>
            <a:ext cx="1832396" cy="1832396"/>
          </a:xfrm>
          <a:prstGeom prst="rect">
            <a:avLst/>
          </a:prstGeom>
        </p:spPr>
      </p:pic>
      <mc:AlternateContent xmlns:mc="http://schemas.openxmlformats.org/markup-compatibility/2006" xmlns:a14="http://schemas.microsoft.com/office/drawing/2010/main">
        <mc:Choice Requires="a14">
          <p:sp>
            <p:nvSpPr>
              <p:cNvPr id="16" name="Rectangular Callout 15"/>
              <p:cNvSpPr/>
              <p:nvPr/>
            </p:nvSpPr>
            <p:spPr>
              <a:xfrm>
                <a:off x="253353" y="5577528"/>
                <a:ext cx="9964594" cy="1088428"/>
              </a:xfrm>
              <a:prstGeom prst="wedgeRectCallout">
                <a:avLst>
                  <a:gd name="adj1" fmla="val 59436"/>
                  <a:gd name="adj2" fmla="val 954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tx1"/>
                    </a:solidFill>
                    <a:latin typeface="+mj-lt"/>
                  </a:rPr>
                  <a:t>Note that </a:t>
                </a:r>
                <a14:m>
                  <m:oMath xmlns:m="http://schemas.openxmlformats.org/officeDocument/2006/math">
                    <m:r>
                      <a:rPr lang="en-IN" sz="2400" i="1" dirty="0" smtClean="0">
                        <a:solidFill>
                          <a:schemeClr val="tx1"/>
                        </a:solidFill>
                        <a:latin typeface="Cambria Math" panose="02040503050406030204" pitchFamily="18" charset="0"/>
                      </a:rPr>
                      <m:t>(</m:t>
                    </m:r>
                    <m:r>
                      <a:rPr lang="en-IN" sz="2400" i="1" dirty="0" err="1">
                        <a:solidFill>
                          <a:schemeClr val="tx1"/>
                        </a:solidFill>
                        <a:latin typeface="Cambria Math" panose="02040503050406030204" pitchFamily="18" charset="0"/>
                      </a:rPr>
                      <m:t>𝑖</m:t>
                    </m:r>
                    <m:r>
                      <a:rPr lang="en-IN" sz="2400" i="1" dirty="0" err="1" smtClean="0">
                        <a:solidFill>
                          <a:schemeClr val="tx1"/>
                        </a:solidFill>
                        <a:latin typeface="Cambria Math" panose="02040503050406030204" pitchFamily="18" charset="0"/>
                      </a:rPr>
                      <m:t>,</m:t>
                    </m:r>
                    <m:r>
                      <a:rPr lang="en-IN" sz="2400" i="1" dirty="0" err="1" smtClean="0">
                        <a:solidFill>
                          <a:schemeClr val="tx1"/>
                        </a:solidFill>
                        <a:latin typeface="Cambria Math" panose="02040503050406030204" pitchFamily="18" charset="0"/>
                      </a:rPr>
                      <m:t>𝑗</m:t>
                    </m:r>
                    <m:r>
                      <a:rPr lang="en-IN" sz="2400" i="1" dirty="0" smtClean="0">
                        <a:solidFill>
                          <a:schemeClr val="tx1"/>
                        </a:solidFill>
                        <a:latin typeface="Cambria Math" panose="02040503050406030204" pitchFamily="18" charset="0"/>
                      </a:rPr>
                      <m:t>)</m:t>
                    </m:r>
                  </m:oMath>
                </a14:m>
                <a:r>
                  <a:rPr lang="en-IN" sz="2400" dirty="0">
                    <a:solidFill>
                      <a:schemeClr val="tx1"/>
                    </a:solidFill>
                    <a:latin typeface="+mj-lt"/>
                  </a:rPr>
                  <a:t>-</a:t>
                </a:r>
                <a:r>
                  <a:rPr lang="en-IN" sz="2400" dirty="0" err="1">
                    <a:solidFill>
                      <a:schemeClr val="tx1"/>
                    </a:solidFill>
                    <a:latin typeface="+mj-lt"/>
                  </a:rPr>
                  <a:t>th</a:t>
                </a:r>
                <a:r>
                  <a:rPr lang="en-IN" sz="2400" dirty="0">
                    <a:solidFill>
                      <a:schemeClr val="tx1"/>
                    </a:solidFill>
                    <a:latin typeface="+mj-lt"/>
                  </a:rPr>
                  <a:t> entry of matrix </a:t>
                </a:r>
                <a14:m>
                  <m:oMath xmlns:m="http://schemas.openxmlformats.org/officeDocument/2006/math">
                    <m:d>
                      <m:dPr>
                        <m:ctrlPr>
                          <a:rPr lang="en-IN" sz="2400" b="1"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sSup>
                      <m:sSupPr>
                        <m:ctrlPr>
                          <a:rPr lang="en-IN" sz="2400" i="1">
                            <a:solidFill>
                              <a:schemeClr val="tx1"/>
                            </a:solidFill>
                            <a:latin typeface="Cambria Math" panose="02040503050406030204" pitchFamily="18" charset="0"/>
                          </a:rPr>
                        </m:ctrlPr>
                      </m:sSupPr>
                      <m:e>
                        <m:d>
                          <m:dPr>
                            <m:ctrlPr>
                              <a:rPr lang="en-IN" sz="2400" b="1"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e>
                      <m:sup>
                        <m:r>
                          <a:rPr lang="en-IN" sz="2400" i="1">
                            <a:solidFill>
                              <a:schemeClr val="tx1"/>
                            </a:solidFill>
                            <a:latin typeface="Cambria Math" panose="02040503050406030204" pitchFamily="18" charset="0"/>
                          </a:rPr>
                          <m:t>⊤</m:t>
                        </m:r>
                      </m:sup>
                    </m:sSup>
                  </m:oMath>
                </a14:m>
                <a:r>
                  <a:rPr lang="en-IN" sz="2400" dirty="0">
                    <a:solidFill>
                      <a:schemeClr val="tx1"/>
                    </a:solidFill>
                    <a:latin typeface="+mj-lt"/>
                  </a:rPr>
                  <a:t> is </a:t>
                </a:r>
                <a14:m>
                  <m:oMath xmlns:m="http://schemas.openxmlformats.org/officeDocument/2006/math">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𝑋</m:t>
                            </m:r>
                          </m:e>
                          <m:sub>
                            <m:r>
                              <a:rPr lang="en-IN" sz="2400" b="0" i="1" smtClean="0">
                                <a:solidFill>
                                  <a:schemeClr val="tx1"/>
                                </a:solidFill>
                                <a:latin typeface="Cambria Math" panose="02040503050406030204" pitchFamily="18" charset="0"/>
                              </a:rPr>
                              <m:t>𝑖</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𝑖</m:t>
                            </m:r>
                          </m:sub>
                        </m:sSub>
                      </m:e>
                    </m:d>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𝑋</m:t>
                            </m:r>
                          </m:e>
                          <m:sub>
                            <m:r>
                              <a:rPr lang="en-IN" sz="2400" b="0" i="1" smtClean="0">
                                <a:solidFill>
                                  <a:schemeClr val="tx1"/>
                                </a:solidFill>
                                <a:latin typeface="Cambria Math" panose="02040503050406030204" pitchFamily="18" charset="0"/>
                              </a:rPr>
                              <m:t>𝑗</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𝑗</m:t>
                            </m:r>
                          </m:sub>
                        </m:sSub>
                      </m:e>
                    </m:d>
                  </m:oMath>
                </a14:m>
                <a:r>
                  <a:rPr lang="en-IN" sz="2400" dirty="0">
                    <a:solidFill>
                      <a:schemeClr val="tx1"/>
                    </a:solidFill>
                    <a:latin typeface="+mj-lt"/>
                  </a:rPr>
                  <a:t>. Thus, </a:t>
                </a:r>
                <a14:m>
                  <m:oMath xmlns:m="http://schemas.openxmlformats.org/officeDocument/2006/math">
                    <m:r>
                      <a:rPr lang="en-IN" sz="2400" i="1" dirty="0" smtClean="0">
                        <a:solidFill>
                          <a:schemeClr val="tx1"/>
                        </a:solidFill>
                        <a:latin typeface="Cambria Math" panose="02040503050406030204" pitchFamily="18" charset="0"/>
                      </a:rPr>
                      <m:t>(</m:t>
                    </m:r>
                    <m:r>
                      <a:rPr lang="en-IN" sz="2400" i="1" dirty="0" err="1">
                        <a:solidFill>
                          <a:schemeClr val="tx1"/>
                        </a:solidFill>
                        <a:latin typeface="Cambria Math" panose="02040503050406030204" pitchFamily="18" charset="0"/>
                      </a:rPr>
                      <m:t>𝑖</m:t>
                    </m:r>
                    <m:r>
                      <a:rPr lang="en-IN" sz="2400" i="1" dirty="0" err="1">
                        <a:solidFill>
                          <a:schemeClr val="tx1"/>
                        </a:solidFill>
                        <a:latin typeface="Cambria Math" panose="02040503050406030204" pitchFamily="18" charset="0"/>
                      </a:rPr>
                      <m:t>,</m:t>
                    </m:r>
                    <m:r>
                      <a:rPr lang="en-IN" sz="2400" i="1" dirty="0" err="1">
                        <a:solidFill>
                          <a:schemeClr val="tx1"/>
                        </a:solidFill>
                        <a:latin typeface="Cambria Math" panose="02040503050406030204" pitchFamily="18" charset="0"/>
                      </a:rPr>
                      <m:t>𝑗</m:t>
                    </m:r>
                    <m:r>
                      <a:rPr lang="en-IN" sz="2400" i="1" dirty="0">
                        <a:solidFill>
                          <a:schemeClr val="tx1"/>
                        </a:solidFill>
                        <a:latin typeface="Cambria Math" panose="02040503050406030204" pitchFamily="18" charset="0"/>
                      </a:rPr>
                      <m:t>)</m:t>
                    </m:r>
                  </m:oMath>
                </a14:m>
                <a:r>
                  <a:rPr lang="en-IN" sz="2400" dirty="0">
                    <a:solidFill>
                      <a:schemeClr val="tx1"/>
                    </a:solidFill>
                    <a:latin typeface="+mj-lt"/>
                  </a:rPr>
                  <a:t>-</a:t>
                </a:r>
                <a:r>
                  <a:rPr lang="en-IN" sz="2400" dirty="0" err="1">
                    <a:solidFill>
                      <a:schemeClr val="tx1"/>
                    </a:solidFill>
                    <a:latin typeface="+mj-lt"/>
                  </a:rPr>
                  <a:t>th</a:t>
                </a:r>
                <a:r>
                  <a:rPr lang="en-IN" sz="2400" dirty="0">
                    <a:solidFill>
                      <a:schemeClr val="tx1"/>
                    </a:solidFill>
                    <a:latin typeface="+mj-lt"/>
                  </a:rPr>
                  <a:t> entry of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ctrlPr>
                              <a:rPr lang="en-IN" sz="2400" b="1"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sSup>
                          <m:sSupPr>
                            <m:ctrlPr>
                              <a:rPr lang="en-IN" sz="2400" i="1">
                                <a:solidFill>
                                  <a:schemeClr val="tx1"/>
                                </a:solidFill>
                                <a:latin typeface="Cambria Math" panose="02040503050406030204" pitchFamily="18" charset="0"/>
                              </a:rPr>
                            </m:ctrlPr>
                          </m:sSupPr>
                          <m:e>
                            <m:d>
                              <m:dPr>
                                <m:ctrlPr>
                                  <a:rPr lang="en-IN" sz="2400" b="1"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e>
                          <m:sup>
                            <m:r>
                              <a:rPr lang="en-IN" sz="2400" i="1">
                                <a:solidFill>
                                  <a:schemeClr val="tx1"/>
                                </a:solidFill>
                                <a:latin typeface="Cambria Math" panose="02040503050406030204" pitchFamily="18" charset="0"/>
                              </a:rPr>
                              <m:t>⊤</m:t>
                            </m:r>
                          </m:sup>
                        </m:sSup>
                      </m:e>
                    </m:d>
                  </m:oMath>
                </a14:m>
                <a:r>
                  <a:rPr lang="en-IN" sz="2400" dirty="0">
                    <a:solidFill>
                      <a:schemeClr val="tx1"/>
                    </a:solidFill>
                    <a:latin typeface="+mj-lt"/>
                  </a:rPr>
                  <a:t> is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𝑋</m:t>
                                </m:r>
                              </m:e>
                              <m:sub>
                                <m:r>
                                  <a:rPr lang="en-IN" sz="2400" i="1">
                                    <a:solidFill>
                                      <a:schemeClr val="tx1"/>
                                    </a:solidFill>
                                    <a:latin typeface="Cambria Math" panose="02040503050406030204" pitchFamily="18" charset="0"/>
                                  </a:rPr>
                                  <m:t>𝑖</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𝜇</m:t>
                                </m:r>
                              </m:e>
                              <m:sub>
                                <m:r>
                                  <a:rPr lang="en-IN" sz="2400" i="1">
                                    <a:solidFill>
                                      <a:schemeClr val="tx1"/>
                                    </a:solidFill>
                                    <a:latin typeface="Cambria Math" panose="02040503050406030204" pitchFamily="18" charset="0"/>
                                  </a:rPr>
                                  <m:t>𝑖</m:t>
                                </m:r>
                              </m:sub>
                            </m:sSub>
                          </m:e>
                        </m:d>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𝑋</m:t>
                                </m:r>
                              </m:e>
                              <m:sub>
                                <m:r>
                                  <a:rPr lang="en-IN" sz="2400" i="1">
                                    <a:solidFill>
                                      <a:schemeClr val="tx1"/>
                                    </a:solidFill>
                                    <a:latin typeface="Cambria Math" panose="02040503050406030204" pitchFamily="18" charset="0"/>
                                  </a:rPr>
                                  <m:t>𝑗</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𝜇</m:t>
                                </m:r>
                              </m:e>
                              <m:sub>
                                <m:r>
                                  <a:rPr lang="en-IN" sz="2400" i="1">
                                    <a:solidFill>
                                      <a:schemeClr val="tx1"/>
                                    </a:solidFill>
                                    <a:latin typeface="Cambria Math" panose="02040503050406030204" pitchFamily="18" charset="0"/>
                                  </a:rPr>
                                  <m:t>𝑗</m:t>
                                </m:r>
                              </m:sub>
                            </m:sSub>
                          </m:e>
                        </m:d>
                      </m:e>
                    </m:d>
                    <m:r>
                      <a:rPr lang="en-IN" sz="2400" b="0" i="1" smtClean="0">
                        <a:solidFill>
                          <a:schemeClr val="tx1"/>
                        </a:solidFill>
                        <a:latin typeface="Cambria Math" panose="02040503050406030204" pitchFamily="18" charset="0"/>
                        <a:ea typeface="Cambria Math" panose="02040503050406030204" pitchFamily="18" charset="0"/>
                      </a:rPr>
                      <m:t>=</m:t>
                    </m:r>
                    <m:r>
                      <m:rPr>
                        <m:sty m:val="p"/>
                      </m:rPr>
                      <a:rPr lang="en-IN" sz="2400" b="0" i="0" smtClean="0">
                        <a:solidFill>
                          <a:schemeClr val="tx1"/>
                        </a:solidFill>
                        <a:latin typeface="Cambria Math" panose="02040503050406030204" pitchFamily="18" charset="0"/>
                        <a:ea typeface="Cambria Math" panose="02040503050406030204" pitchFamily="18" charset="0"/>
                      </a:rPr>
                      <m:t>Cov</m:t>
                    </m:r>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𝑋</m:t>
                        </m:r>
                      </m:e>
                      <m:sub>
                        <m:r>
                          <a:rPr lang="en-IN" sz="2400" b="0" i="1" smtClean="0">
                            <a:solidFill>
                              <a:schemeClr val="tx1"/>
                            </a:solidFill>
                            <a:latin typeface="Cambria Math" panose="02040503050406030204" pitchFamily="18" charset="0"/>
                            <a:ea typeface="Cambria Math" panose="02040503050406030204" pitchFamily="18" charset="0"/>
                          </a:rPr>
                          <m:t>𝑖</m:t>
                        </m:r>
                      </m:sub>
                    </m:sSub>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𝑋</m:t>
                        </m:r>
                      </m:e>
                      <m:sub>
                        <m:r>
                          <a:rPr lang="en-IN" sz="2400" b="0" i="1" smtClean="0">
                            <a:solidFill>
                              <a:schemeClr val="tx1"/>
                            </a:solidFill>
                            <a:latin typeface="Cambria Math" panose="02040503050406030204" pitchFamily="18" charset="0"/>
                            <a:ea typeface="Cambria Math" panose="02040503050406030204" pitchFamily="18" charset="0"/>
                          </a:rPr>
                          <m:t>𝑗</m:t>
                        </m:r>
                      </m:sub>
                    </m:sSub>
                    <m:r>
                      <a:rPr lang="en-IN" sz="2400" b="0" i="1" smtClean="0">
                        <a:solidFill>
                          <a:schemeClr val="tx1"/>
                        </a:solidFill>
                        <a:latin typeface="Cambria Math" panose="02040503050406030204" pitchFamily="18" charset="0"/>
                        <a:ea typeface="Cambria Math" panose="02040503050406030204" pitchFamily="18" charset="0"/>
                      </a:rPr>
                      <m:t>)</m:t>
                    </m:r>
                  </m:oMath>
                </a14:m>
                <a:endParaRPr lang="en-IN" sz="2400" dirty="0">
                  <a:solidFill>
                    <a:schemeClr val="tx1"/>
                  </a:solidFill>
                  <a:latin typeface="+mj-lt"/>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253353" y="5577528"/>
                <a:ext cx="9964594" cy="1088428"/>
              </a:xfrm>
              <a:prstGeom prst="wedgeRectCallout">
                <a:avLst>
                  <a:gd name="adj1" fmla="val 59436"/>
                  <a:gd name="adj2" fmla="val 9546"/>
                </a:avLst>
              </a:prstGeom>
              <a:blipFill>
                <a:blip r:embed="rId6"/>
                <a:stretch>
                  <a:fillRect l="-724" b="-2174"/>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98682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4"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Useful Operations on Vector R.V.</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a:t>If </a:t>
                </a:r>
                <a14:m>
                  <m:oMath xmlns:m="http://schemas.openxmlformats.org/officeDocument/2006/math">
                    <m:r>
                      <a:rPr lang="en-IN" b="1">
                        <a:latin typeface="Cambria Math" panose="02040503050406030204" pitchFamily="18" charset="0"/>
                      </a:rPr>
                      <m:t>𝐗</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𝑚</m:t>
                        </m:r>
                      </m:sup>
                    </m:sSup>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𝐘</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sup>
                    </m:sSup>
                  </m:oMath>
                </a14:m>
                <a:r>
                  <a:rPr lang="en-IN" dirty="0"/>
                  <a:t> are two random vectors (not necessarily independent), then </a:t>
                </a:r>
              </a:p>
              <a:p>
                <a14:m>
                  <m:oMath xmlns:m="http://schemas.openxmlformats.org/officeDocument/2006/math">
                    <m:r>
                      <m:rPr>
                        <m:sty m:val="p"/>
                      </m:rPr>
                      <a:rPr lang="en-IN">
                        <a:latin typeface="Cambria Math" panose="02040503050406030204" pitchFamily="18" charset="0"/>
                      </a:rPr>
                      <m:t>Cov</m:t>
                    </m:r>
                    <m:d>
                      <m:dPr>
                        <m:ctrlPr>
                          <a:rPr lang="en-IN" i="1">
                            <a:latin typeface="Cambria Math" panose="02040503050406030204" pitchFamily="18" charset="0"/>
                          </a:rPr>
                        </m:ctrlPr>
                      </m:dPr>
                      <m:e>
                        <m:r>
                          <a:rPr lang="en-IN" b="1">
                            <a:latin typeface="Cambria Math" panose="02040503050406030204" pitchFamily="18" charset="0"/>
                          </a:rPr>
                          <m:t>𝐗</m:t>
                        </m:r>
                        <m:r>
                          <a:rPr lang="en-IN" b="1">
                            <a:latin typeface="Cambria Math" panose="02040503050406030204" pitchFamily="18" charset="0"/>
                          </a:rPr>
                          <m:t>,</m:t>
                        </m:r>
                        <m:r>
                          <a:rPr lang="en-IN" b="1">
                            <a:latin typeface="Cambria Math" panose="02040503050406030204" pitchFamily="18" charset="0"/>
                          </a:rPr>
                          <m:t>𝐘</m:t>
                        </m:r>
                      </m:e>
                    </m:d>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d>
                          <m:dPr>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r>
                              <a:rPr lang="en-IN" b="1">
                                <a:latin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e>
                        </m:d>
                        <m:sSup>
                          <m:sSupPr>
                            <m:ctrlPr>
                              <a:rPr lang="en-IN" i="1">
                                <a:latin typeface="Cambria Math" panose="02040503050406030204" pitchFamily="18" charset="0"/>
                              </a:rPr>
                            </m:ctrlPr>
                          </m:sSupPr>
                          <m:e>
                            <m:d>
                              <m:dPr>
                                <m:ctrlPr>
                                  <a:rPr lang="en-IN" b="1" i="1">
                                    <a:latin typeface="Cambria Math" panose="02040503050406030204" pitchFamily="18" charset="0"/>
                                  </a:rPr>
                                </m:ctrlPr>
                              </m:dPr>
                              <m:e>
                                <m:r>
                                  <a:rPr lang="en-IN" b="1">
                                    <a:latin typeface="Cambria Math" panose="02040503050406030204" pitchFamily="18" charset="0"/>
                                  </a:rPr>
                                  <m:t>𝐘</m:t>
                                </m:r>
                                <m:r>
                                  <a:rPr lang="en-IN" b="1" i="1">
                                    <a:latin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𝐘</m:t>
                                    </m:r>
                                  </m:sub>
                                </m:sSub>
                              </m:e>
                            </m:d>
                          </m:e>
                          <m:sup>
                            <m:r>
                              <a:rPr lang="en-IN" i="1">
                                <a:latin typeface="Cambria Math" panose="02040503050406030204" pitchFamily="18" charset="0"/>
                              </a:rPr>
                              <m:t>⊤</m:t>
                            </m:r>
                          </m:sup>
                        </m:sSup>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sSup>
                          <m:sSupPr>
                            <m:ctrlPr>
                              <a:rPr lang="en-IN" b="1" i="1">
                                <a:latin typeface="Cambria Math" panose="02040503050406030204" pitchFamily="18" charset="0"/>
                              </a:rPr>
                            </m:ctrlPr>
                          </m:sSupPr>
                          <m:e>
                            <m:r>
                              <a:rPr lang="en-IN" b="1">
                                <a:latin typeface="Cambria Math" panose="02040503050406030204" pitchFamily="18" charset="0"/>
                              </a:rPr>
                              <m:t>𝐘</m:t>
                            </m:r>
                          </m:e>
                          <m:sup>
                            <m:r>
                              <a:rPr lang="en-IN" b="1" i="1">
                                <a:latin typeface="Cambria Math" panose="02040503050406030204" pitchFamily="18" charset="0"/>
                              </a:rPr>
                              <m:t>⊤</m:t>
                            </m:r>
                          </m:sup>
                        </m:sSup>
                      </m:e>
                    </m:d>
                    <m:r>
                      <a:rPr lang="en-IN" b="1">
                        <a:latin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𝐘</m:t>
                        </m:r>
                      </m:sub>
                      <m:sup>
                        <m:r>
                          <a:rPr lang="en-IN" b="1">
                            <a:latin typeface="Cambria Math" panose="02040503050406030204" pitchFamily="18" charset="0"/>
                          </a:rPr>
                          <m:t>⊤</m:t>
                        </m:r>
                      </m:sup>
                    </m:sSubSup>
                    <m:r>
                      <a:rPr lang="en-IN" b="1" i="1" smtClean="0">
                        <a:latin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𝑚</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𝑛</m:t>
                        </m:r>
                      </m:sup>
                    </m:sSup>
                  </m:oMath>
                </a14:m>
                <a:endParaRPr lang="en-IN" dirty="0"/>
              </a:p>
              <a:p>
                <a:r>
                  <a:rPr lang="en-IN" dirty="0"/>
                  <a:t>where </a:t>
                </a:r>
                <a14:m>
                  <m:oMath xmlns:m="http://schemas.openxmlformats.org/officeDocument/2006/math">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r>
                  <a:rPr lang="en-IN" b="1" dirty="0"/>
                  <a:t> </a:t>
                </a:r>
                <a:r>
                  <a:rPr lang="en-IN" dirty="0"/>
                  <a:t>and </a:t>
                </a:r>
                <a14:m>
                  <m:oMath xmlns:m="http://schemas.openxmlformats.org/officeDocument/2006/math">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𝐘</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𝐘</m:t>
                    </m:r>
                  </m:oMath>
                </a14:m>
                <a:r>
                  <a:rPr lang="en-IN" b="1" dirty="0"/>
                  <a:t>, </a:t>
                </a:r>
                <a14:m>
                  <m:oMath xmlns:m="http://schemas.openxmlformats.org/officeDocument/2006/math">
                    <m:r>
                      <m:rPr>
                        <m:sty m:val="p"/>
                      </m:rPr>
                      <a:rPr lang="en-IN">
                        <a:latin typeface="Cambria Math" panose="02040503050406030204" pitchFamily="18" charset="0"/>
                      </a:rPr>
                      <m:t>Cov</m:t>
                    </m:r>
                    <m:d>
                      <m:dPr>
                        <m:ctrlPr>
                          <a:rPr lang="en-IN" i="1">
                            <a:latin typeface="Cambria Math" panose="02040503050406030204" pitchFamily="18" charset="0"/>
                          </a:rPr>
                        </m:ctrlPr>
                      </m:dPr>
                      <m:e>
                        <m:r>
                          <a:rPr lang="en-IN" b="1">
                            <a:latin typeface="Cambria Math" panose="02040503050406030204" pitchFamily="18" charset="0"/>
                          </a:rPr>
                          <m:t>𝐗</m:t>
                        </m:r>
                        <m:r>
                          <a:rPr lang="en-IN" b="1">
                            <a:latin typeface="Cambria Math" panose="02040503050406030204" pitchFamily="18" charset="0"/>
                          </a:rPr>
                          <m:t>,</m:t>
                        </m:r>
                        <m:r>
                          <a:rPr lang="en-IN" b="1">
                            <a:latin typeface="Cambria Math" panose="02040503050406030204" pitchFamily="18" charset="0"/>
                          </a:rPr>
                          <m:t>𝐘</m:t>
                        </m:r>
                      </m:e>
                    </m:d>
                  </m:oMath>
                </a14:m>
                <a:endParaRPr lang="en-IN" dirty="0"/>
              </a:p>
              <a:p>
                <a:r>
                  <a:rPr lang="en-IN" b="1" dirty="0"/>
                  <a:t>Dot Product Rule</a:t>
                </a:r>
                <a:r>
                  <a:rPr lang="en-IN" dirty="0"/>
                  <a:t>: If </a:t>
                </a:r>
                <a14:m>
                  <m:oMath xmlns:m="http://schemas.openxmlformats.org/officeDocument/2006/math">
                    <m:r>
                      <a:rPr lang="en-IN" b="1">
                        <a:latin typeface="Cambria Math" panose="02040503050406030204" pitchFamily="18" charset="0"/>
                      </a:rPr>
                      <m:t>𝐚</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a:t> is a constant vector, then </a:t>
                </a:r>
                <a14:m>
                  <m:oMath xmlns:m="http://schemas.openxmlformats.org/officeDocument/2006/math">
                    <m:r>
                      <a:rPr lang="en-IN" b="0" i="1" smtClean="0">
                        <a:latin typeface="Cambria Math" panose="02040503050406030204" pitchFamily="18" charset="0"/>
                        <a:ea typeface="Cambria Math" panose="02040503050406030204" pitchFamily="18" charset="0"/>
                      </a:rPr>
                      <m:t>𝕍</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e>
                    </m:d>
                    <m:r>
                      <a:rPr lang="en-IN" b="1" i="0" smtClean="0">
                        <a:latin typeface="Cambria Math" panose="02040503050406030204" pitchFamily="18" charset="0"/>
                        <a:ea typeface="Cambria Math" panose="02040503050406030204" pitchFamily="18" charset="0"/>
                      </a:rPr>
                      <m:t>𝐚</m:t>
                    </m:r>
                  </m:oMath>
                </a14:m>
                <a:endParaRPr lang="en-IN" dirty="0"/>
              </a:p>
              <a:p>
                <a:pPr lvl="2"/>
                <a:r>
                  <a:rPr lang="en-IN" b="1" dirty="0"/>
                  <a:t>Proof</a:t>
                </a:r>
                <a:r>
                  <a:rPr lang="en-IN" dirty="0"/>
                  <a:t>: </a:t>
                </a:r>
                <a14:m>
                  <m:oMath xmlns:m="http://schemas.openxmlformats.org/officeDocument/2006/math">
                    <m:r>
                      <a:rPr lang="en-IN">
                        <a:latin typeface="Cambria Math" panose="02040503050406030204" pitchFamily="18" charset="0"/>
                        <a:ea typeface="Cambria Math" panose="02040503050406030204" pitchFamily="18" charset="0"/>
                      </a:rPr>
                      <m:t>𝕍</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b="1" i="1" smtClean="0">
                                <a:latin typeface="Cambria Math" panose="02040503050406030204" pitchFamily="18" charset="0"/>
                                <a:ea typeface="Cambria Math" panose="02040503050406030204" pitchFamily="18" charset="0"/>
                              </a:rPr>
                            </m:ctrlPr>
                          </m:sSupPr>
                          <m:e>
                            <m:d>
                              <m:dPr>
                                <m:ctrlPr>
                                  <a:rPr lang="en-IN" b="1"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e>
                          <m:sup>
                            <m:r>
                              <a:rPr lang="en-IN" b="0" i="1" smtClean="0">
                                <a:latin typeface="Cambria Math" panose="02040503050406030204" pitchFamily="18" charset="0"/>
                                <a:ea typeface="Cambria Math" panose="02040503050406030204" pitchFamily="18" charset="0"/>
                              </a:rPr>
                              <m:t>2</m:t>
                            </m:r>
                          </m:sup>
                        </m:sSup>
                      </m:e>
                    </m:d>
                    <m:r>
                      <a:rPr lang="en-IN" b="1" i="1" smtClean="0">
                        <a:latin typeface="Cambria Math" panose="02040503050406030204" pitchFamily="18" charset="0"/>
                        <a:ea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e>
                        </m:d>
                      </m:e>
                      <m:sup>
                        <m:r>
                          <a:rPr lang="en-IN" b="1" i="1" smtClean="0">
                            <a:latin typeface="Cambria Math" panose="02040503050406030204" pitchFamily="18" charset="0"/>
                          </a:rPr>
                          <m:t>𝟐</m:t>
                        </m:r>
                      </m:sup>
                    </m:sSup>
                    <m:r>
                      <a:rPr lang="en-IN" b="1" i="1" smtClean="0">
                        <a:latin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sSup>
                          <m:sSupPr>
                            <m:ctrlPr>
                              <a:rPr lang="en-IN" b="1"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𝐗</m:t>
                            </m:r>
                          </m:e>
                          <m:sup>
                            <m:r>
                              <a:rPr lang="en-IN" b="1" i="0" smtClean="0">
                                <a:latin typeface="Cambria Math" panose="02040503050406030204" pitchFamily="18" charset="0"/>
                                <a:ea typeface="Cambria Math" panose="02040503050406030204" pitchFamily="18" charset="0"/>
                              </a:rPr>
                              <m:t>⊤</m:t>
                            </m:r>
                          </m:sup>
                        </m:sSup>
                        <m:r>
                          <a:rPr lang="en-IN" b="1" i="0" smtClean="0">
                            <a:latin typeface="Cambria Math" panose="02040503050406030204" pitchFamily="18" charset="0"/>
                            <a:ea typeface="Cambria Math" panose="02040503050406030204" pitchFamily="18" charset="0"/>
                          </a:rPr>
                          <m:t>𝐚</m:t>
                        </m:r>
                      </m:e>
                    </m:d>
                    <m:r>
                      <a:rPr lang="en-IN" b="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smtClean="0">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𝐗</m:t>
                        </m:r>
                      </m:sub>
                      <m:sup>
                        <m:r>
                          <a:rPr lang="en-IN" b="1" i="1" smtClean="0">
                            <a:latin typeface="Cambria Math" panose="02040503050406030204" pitchFamily="18" charset="0"/>
                          </a:rPr>
                          <m:t>⊤</m:t>
                        </m:r>
                      </m:sup>
                    </m:sSubSup>
                    <m:r>
                      <a:rPr lang="en-IN" b="1" i="0" smtClean="0">
                        <a:latin typeface="Cambria Math" panose="02040503050406030204" pitchFamily="18" charset="0"/>
                      </a:rPr>
                      <m:t>𝐚</m:t>
                    </m:r>
                  </m:oMath>
                </a14:m>
                <a:endParaRPr lang="en-IN" i="0" dirty="0"/>
              </a:p>
              <a:p>
                <a:pPr lvl="2"/>
                <a14:m>
                  <m:oMath xmlns:m="http://schemas.openxmlformats.org/officeDocument/2006/math">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𝐗</m:t>
                            </m:r>
                          </m:e>
                          <m:sup>
                            <m:r>
                              <a:rPr lang="en-IN" b="1" i="0">
                                <a:latin typeface="Cambria Math" panose="02040503050406030204" pitchFamily="18" charset="0"/>
                                <a:ea typeface="Cambria Math" panose="02040503050406030204" pitchFamily="18" charset="0"/>
                              </a:rPr>
                              <m:t>⊤</m:t>
                            </m:r>
                          </m:sup>
                        </m:sSup>
                      </m:e>
                    </m:d>
                    <m:r>
                      <a:rPr lang="en-IN" b="1" i="0">
                        <a:latin typeface="Cambria Math" panose="02040503050406030204" pitchFamily="18" charset="0"/>
                        <a:ea typeface="Cambria Math" panose="02040503050406030204" pitchFamily="18" charset="0"/>
                      </a:rPr>
                      <m:t>𝐚</m:t>
                    </m:r>
                    <m:r>
                      <a:rPr lang="en-IN" b="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𝐗</m:t>
                        </m:r>
                      </m:sub>
                      <m:sup>
                        <m:r>
                          <a:rPr lang="en-IN" b="1">
                            <a:latin typeface="Cambria Math" panose="02040503050406030204" pitchFamily="18" charset="0"/>
                          </a:rPr>
                          <m:t>⊤</m:t>
                        </m:r>
                      </m:sup>
                    </m:sSubSup>
                    <m:r>
                      <a:rPr lang="en-IN" b="1" i="0">
                        <a:latin typeface="Cambria Math" panose="02040503050406030204" pitchFamily="18" charset="0"/>
                      </a:rPr>
                      <m:t>𝐚</m:t>
                    </m:r>
                    <m:r>
                      <a:rPr lang="en-IN" b="0" i="0"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d>
                      <m:dPr>
                        <m:ctrlPr>
                          <a:rPr lang="en-IN" b="0"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𝐗</m:t>
                                </m:r>
                              </m:e>
                              <m:sup>
                                <m:r>
                                  <a:rPr lang="en-IN" b="1" i="0">
                                    <a:latin typeface="Cambria Math" panose="02040503050406030204" pitchFamily="18" charset="0"/>
                                    <a:ea typeface="Cambria Math" panose="02040503050406030204" pitchFamily="18" charset="0"/>
                                  </a:rPr>
                                  <m:t>⊤</m:t>
                                </m:r>
                              </m:sup>
                            </m:sSup>
                          </m:e>
                        </m:d>
                        <m:r>
                          <a:rPr lang="en-IN" b="1" i="1" smtClean="0">
                            <a:latin typeface="Cambria Math" panose="02040503050406030204" pitchFamily="18" charset="0"/>
                            <a:ea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𝐗</m:t>
                            </m:r>
                          </m:sub>
                          <m:sup>
                            <m:r>
                              <a:rPr lang="en-IN" b="1">
                                <a:latin typeface="Cambria Math" panose="02040503050406030204" pitchFamily="18" charset="0"/>
                              </a:rPr>
                              <m:t>⊤</m:t>
                            </m:r>
                          </m:sup>
                        </m:sSubSup>
                      </m:e>
                    </m:d>
                    <m:r>
                      <a:rPr lang="en-IN" b="1" i="0">
                        <a:latin typeface="Cambria Math" panose="02040503050406030204" pitchFamily="18" charset="0"/>
                        <a:ea typeface="Cambria Math" panose="02040503050406030204" pitchFamily="18" charset="0"/>
                      </a:rPr>
                      <m:t>𝐚</m:t>
                    </m:r>
                    <m:r>
                      <a:rPr lang="en-IN" b="1" i="0"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m:rPr>
                        <m:sty m:val="p"/>
                      </m:rPr>
                      <a:rPr lang="en-IN" i="0">
                        <a:latin typeface="Cambria Math" panose="02040503050406030204" pitchFamily="18" charset="0"/>
                        <a:ea typeface="Cambria Math" panose="02040503050406030204" pitchFamily="18" charset="0"/>
                      </a:rPr>
                      <m:t>Cov</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e>
                    </m:d>
                    <m:r>
                      <a:rPr lang="en-IN" b="1" i="0">
                        <a:latin typeface="Cambria Math" panose="02040503050406030204" pitchFamily="18" charset="0"/>
                        <a:ea typeface="Cambria Math" panose="02040503050406030204" pitchFamily="18" charset="0"/>
                      </a:rPr>
                      <m:t>𝐚</m:t>
                    </m:r>
                  </m:oMath>
                </a14:m>
                <a:endParaRPr lang="en-IN" i="0" dirty="0"/>
              </a:p>
              <a:p>
                <a:r>
                  <a:rPr lang="en-IN" b="1" dirty="0"/>
                  <a:t>Matrix Product Rule</a:t>
                </a:r>
                <a:r>
                  <a:rPr lang="en-IN" dirty="0"/>
                  <a:t>: If </a:t>
                </a:r>
                <a14:m>
                  <m:oMath xmlns:m="http://schemas.openxmlformats.org/officeDocument/2006/math">
                    <m:r>
                      <a:rPr lang="en-IN" i="1">
                        <a:latin typeface="Cambria Math" panose="02040503050406030204" pitchFamily="18" charset="0"/>
                      </a:rPr>
                      <m:t>𝐴</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m:t>
                        </m:r>
                      </m:sup>
                    </m:sSup>
                  </m:oMath>
                </a14:m>
                <a:r>
                  <a:rPr lang="en-IN" dirty="0"/>
                  <a:t> is a constant matrix then</a:t>
                </a:r>
                <a:br>
                  <a:rPr lang="en-IN" dirty="0"/>
                </a:br>
                <a14:m>
                  <m:oMath xmlns:m="http://schemas.openxmlformats.org/officeDocument/2006/math">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1">
                            <a:latin typeface="Cambria Math" panose="02040503050406030204" pitchFamily="18" charset="0"/>
                            <a:ea typeface="Cambria Math" panose="02040503050406030204" pitchFamily="18" charset="0"/>
                          </a:rPr>
                          <m:t>𝐗</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𝐴</m:t>
                    </m:r>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e>
                    </m:d>
                    <m:sSup>
                      <m:sSupPr>
                        <m:ctrlPr>
                          <a:rPr lang="en-IN" b="1"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𝐴</m:t>
                        </m:r>
                      </m:e>
                      <m:sup>
                        <m:r>
                          <a:rPr lang="en-IN" b="1" i="1" smtClean="0">
                            <a:latin typeface="Cambria Math" panose="02040503050406030204" pitchFamily="18" charset="0"/>
                            <a:ea typeface="Cambria Math" panose="02040503050406030204" pitchFamily="18" charset="0"/>
                          </a:rPr>
                          <m:t>⊤</m:t>
                        </m:r>
                      </m:sup>
                    </m:sSup>
                    <m:r>
                      <a:rPr lang="en-IN" b="1" i="1">
                        <a:latin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endParaRPr lang="en-IN" dirty="0"/>
              </a:p>
              <a:p>
                <a:pPr lvl="2"/>
                <a:r>
                  <a:rPr lang="en-IN" b="1" dirty="0"/>
                  <a:t>Proof</a:t>
                </a:r>
                <a:r>
                  <a:rPr lang="en-IN" dirty="0"/>
                  <a:t>: Try arguing similarly as the dot product rule</a:t>
                </a:r>
              </a:p>
              <a:p>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22</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121759" y="534090"/>
            <a:ext cx="1832396" cy="1832396"/>
          </a:xfrm>
          <a:prstGeom prst="rect">
            <a:avLst/>
          </a:prstGeom>
        </p:spPr>
      </p:pic>
      <p:sp>
        <p:nvSpPr>
          <p:cNvPr id="6" name="Rectangular Callout 5"/>
          <p:cNvSpPr/>
          <p:nvPr/>
        </p:nvSpPr>
        <p:spPr>
          <a:xfrm>
            <a:off x="6187882" y="376393"/>
            <a:ext cx="4328278" cy="1227066"/>
          </a:xfrm>
          <a:prstGeom prst="wedgeRectCallout">
            <a:avLst>
              <a:gd name="adj1" fmla="val 62815"/>
              <a:gd name="adj2" fmla="val 550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Can you prove that the covariance matrix of any random vector is always a PSD matrix? </a:t>
            </a:r>
          </a:p>
        </p:txBody>
      </p:sp>
    </p:spTree>
    <p:extLst>
      <p:ext uri="{BB962C8B-B14F-4D97-AF65-F5344CB8AC3E}">
        <p14:creationId xmlns:p14="http://schemas.microsoft.com/office/powerpoint/2010/main" val="333099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Continuous Random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5" cy="5746376"/>
              </a:xfrm>
            </p:spPr>
            <p:txBody>
              <a:bodyPr/>
              <a:lstStyle/>
              <a:p>
                <a:r>
                  <a:rPr lang="en-IN" dirty="0"/>
                  <a:t>These are </a:t>
                </a:r>
                <a:r>
                  <a:rPr lang="en-IN" dirty="0" err="1"/>
                  <a:t>r.v</a:t>
                </a:r>
                <a:r>
                  <a:rPr lang="en-IN" dirty="0"/>
                  <a:t>. that can take infinitely many possibly values that are not discrete but continuous i.e. support is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a:t> or some subset of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endParaRPr lang="en-IN" dirty="0"/>
              </a:p>
              <a:p>
                <a:pPr lvl="2"/>
                <a:r>
                  <a:rPr lang="en-IN" dirty="0"/>
                  <a:t>The notion of PMF which tells us with what probability does the </a:t>
                </a:r>
                <a:r>
                  <a:rPr lang="en-IN" dirty="0" err="1"/>
                  <a:t>r.v</a:t>
                </a:r>
                <a:r>
                  <a:rPr lang="en-IN" dirty="0"/>
                  <a:t>. take this value or that value does not make sense when support is continuous</a:t>
                </a:r>
              </a:p>
              <a:p>
                <a:pPr lvl="2"/>
                <a:r>
                  <a:rPr lang="en-IN" dirty="0"/>
                  <a:t>Instead of PMF, we use a PDF (</a:t>
                </a:r>
                <a:r>
                  <a:rPr lang="en-IN" i="1" dirty="0"/>
                  <a:t>probability density function</a:t>
                </a:r>
                <a:r>
                  <a:rPr lang="en-IN" dirty="0"/>
                  <a:t>) in such cases</a:t>
                </a:r>
              </a:p>
              <a:p>
                <a:r>
                  <a:rPr lang="en-IN" dirty="0"/>
                  <a:t>Consider a </a:t>
                </a:r>
                <a:r>
                  <a:rPr lang="en-IN" dirty="0" err="1"/>
                  <a:t>r.v</a:t>
                </a:r>
                <a:r>
                  <a:rPr lang="en-IN" dirty="0"/>
                  <a:t>. </a:t>
                </a:r>
                <a14:m>
                  <m:oMath xmlns:m="http://schemas.openxmlformats.org/officeDocument/2006/math">
                    <m:r>
                      <a:rPr lang="en-IN" b="0" i="1" smtClean="0">
                        <a:latin typeface="Cambria Math" panose="02040503050406030204" pitchFamily="18" charset="0"/>
                      </a:rPr>
                      <m:t>𝑋</m:t>
                    </m:r>
                  </m:oMath>
                </a14:m>
                <a:r>
                  <a:rPr lang="en-IN" dirty="0"/>
                  <a:t> which takes value in the interval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−2,2</m:t>
                        </m:r>
                      </m:e>
                    </m:d>
                  </m:oMath>
                </a14:m>
                <a:endParaRPr lang="en-IN" dirty="0"/>
              </a:p>
              <a:p>
                <a:pPr lvl="2"/>
                <a:r>
                  <a:rPr lang="en-IN" b="1" dirty="0"/>
                  <a:t>Warning</a:t>
                </a:r>
                <a:r>
                  <a:rPr lang="en-IN" dirty="0"/>
                  <a: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−2,2</m:t>
                        </m:r>
                      </m:e>
                    </m:d>
                  </m:oMath>
                </a14:m>
                <a:r>
                  <a:rPr lang="en-IN" dirty="0"/>
                  <a:t> is very different from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−2,2</m:t>
                        </m:r>
                      </m:e>
                    </m:d>
                  </m:oMath>
                </a14:m>
                <a:endParaRPr lang="en-IN" dirty="0"/>
              </a:p>
              <a:p>
                <a:pPr lvl="2"/>
                <a:r>
                  <a:rPr lang="en-IN" dirty="0"/>
                  <a:t>To specify the probability distribution of </a:t>
                </a:r>
                <a14:m>
                  <m:oMath xmlns:m="http://schemas.openxmlformats.org/officeDocument/2006/math">
                    <m:r>
                      <a:rPr lang="en-IN" b="0" i="1" smtClean="0">
                        <a:latin typeface="Cambria Math" panose="02040503050406030204" pitchFamily="18" charset="0"/>
                      </a:rPr>
                      <m:t>𝑋</m:t>
                    </m:r>
                  </m:oMath>
                </a14:m>
                <a:r>
                  <a:rPr lang="en-IN" dirty="0"/>
                  <a:t> we use a PDF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ℝ</m:t>
                        </m:r>
                      </m:e>
                      <m:sub>
                        <m:r>
                          <a:rPr lang="en-IN" b="0" i="1" smtClean="0">
                            <a:latin typeface="Cambria Math" panose="02040503050406030204" pitchFamily="18" charset="0"/>
                            <a:ea typeface="Cambria Math" panose="02040503050406030204" pitchFamily="18" charset="0"/>
                          </a:rPr>
                          <m:t>+</m:t>
                        </m:r>
                      </m:sub>
                    </m:sSub>
                  </m:oMath>
                </a14:m>
                <a:endParaRPr lang="en-IN" dirty="0"/>
              </a:p>
              <a:p>
                <a:pPr lvl="2"/>
                <a:r>
                  <a:rPr lang="en-IN" dirty="0"/>
                  <a:t>The PDF takes a value in support of </a:t>
                </a:r>
                <a:r>
                  <a:rPr lang="en-IN" dirty="0" err="1"/>
                  <a:t>r.v</a:t>
                </a:r>
                <a:r>
                  <a:rPr lang="en-IN" dirty="0"/>
                  <a:t>. and spits out a non-negative number</a:t>
                </a:r>
              </a:p>
              <a:p>
                <a:pPr lvl="2"/>
                <a:r>
                  <a:rPr lang="en-IN" b="1" dirty="0"/>
                  <a:t>Note</a:t>
                </a:r>
                <a:r>
                  <a:rPr lang="en-IN" dirty="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oMath>
                </a14:m>
                <a:r>
                  <a:rPr lang="en-IN" dirty="0"/>
                  <a:t> can take values greater than </a:t>
                </a:r>
                <a14:m>
                  <m:oMath xmlns:m="http://schemas.openxmlformats.org/officeDocument/2006/math">
                    <m:r>
                      <a:rPr lang="en-IN" b="0" i="1" smtClean="0">
                        <a:latin typeface="Cambria Math" panose="02040503050406030204" pitchFamily="18" charset="0"/>
                      </a:rPr>
                      <m:t>1</m:t>
                    </m:r>
                  </m:oMath>
                </a14:m>
                <a:r>
                  <a:rPr lang="en-IN" dirty="0"/>
                  <a:t> as well but they must not be negative</a:t>
                </a:r>
              </a:p>
              <a:p>
                <a:pPr lvl="2"/>
                <a:r>
                  <a:rPr lang="en-IN" b="1" dirty="0"/>
                  <a:t>Interpretation</a:t>
                </a:r>
                <a:r>
                  <a:rPr lang="en-IN" dirty="0"/>
                  <a:t>: For any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a:t>, the value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r>
                  <a:rPr lang="en-IN" dirty="0"/>
                  <a:t> tells us how likely is </a:t>
                </a:r>
                <a14:m>
                  <m:oMath xmlns:m="http://schemas.openxmlformats.org/officeDocument/2006/math">
                    <m:r>
                      <a:rPr lang="en-IN" b="0" i="1" smtClean="0">
                        <a:latin typeface="Cambria Math" panose="02040503050406030204" pitchFamily="18" charset="0"/>
                      </a:rPr>
                      <m:t>𝑋</m:t>
                    </m:r>
                  </m:oMath>
                </a14:m>
                <a:r>
                  <a:rPr lang="en-IN" dirty="0"/>
                  <a:t> to take a value </a:t>
                </a:r>
                <a:r>
                  <a:rPr lang="en-IN" i="0" dirty="0"/>
                  <a:t>around</a:t>
                </a:r>
                <a:r>
                  <a:rPr lang="en-IN" dirty="0"/>
                  <a:t> </a:t>
                </a:r>
                <a14:m>
                  <m:oMath xmlns:m="http://schemas.openxmlformats.org/officeDocument/2006/math">
                    <m:r>
                      <a:rPr lang="en-IN" b="0" i="1" smtClean="0">
                        <a:latin typeface="Cambria Math" panose="02040503050406030204" pitchFamily="18" charset="0"/>
                      </a:rPr>
                      <m:t>𝑥</m:t>
                    </m:r>
                  </m:oMath>
                </a14:m>
                <a:r>
                  <a:rPr lang="en-IN" dirty="0"/>
                  <a:t> i.e. for some teeny </a:t>
                </a:r>
                <a14:m>
                  <m:oMath xmlns:m="http://schemas.openxmlformats.org/officeDocument/2006/math">
                    <m:r>
                      <a:rPr lang="en-IN" b="0" i="1" smtClean="0">
                        <a:latin typeface="Cambria Math" panose="02040503050406030204" pitchFamily="18" charset="0"/>
                      </a:rPr>
                      <m:t>𝛿</m:t>
                    </m:r>
                    <m:r>
                      <a:rPr lang="en-IN" b="0" i="1" smtClean="0">
                        <a:latin typeface="Cambria Math" panose="02040503050406030204" pitchFamily="18" charset="0"/>
                      </a:rPr>
                      <m:t>&gt;0</m:t>
                    </m:r>
                  </m:oMath>
                </a14:m>
                <a:r>
                  <a:rPr lang="en-IN" dirty="0"/>
                  <a:t>, we have</a:t>
                </a:r>
                <a:br>
                  <a:rPr lang="en-IN" dirty="0"/>
                </a:b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𝛿</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𝛿</m:t>
                            </m:r>
                          </m:e>
                        </m:d>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𝑋</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𝛿</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5" cy="5746376"/>
              </a:xfrm>
              <a:blipFill>
                <a:blip r:embed="rId2"/>
                <a:stretch>
                  <a:fillRect l="-562" t="-2545" r="-562" b="-84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23</a:t>
            </a:fld>
            <a:endParaRPr lang="en-US"/>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11623"/>
            <a:ext cx="1840815" cy="1840815"/>
          </a:xfrm>
          <a:prstGeom prst="rect">
            <a:avLst/>
          </a:prstGeom>
        </p:spPr>
      </p:pic>
      <mc:AlternateContent xmlns:mc="http://schemas.openxmlformats.org/markup-compatibility/2006" xmlns:a14="http://schemas.microsoft.com/office/drawing/2010/main">
        <mc:Choice Requires="a14">
          <p:sp>
            <p:nvSpPr>
              <p:cNvPr id="28" name="Rectangular Callout 27"/>
              <p:cNvSpPr/>
              <p:nvPr/>
            </p:nvSpPr>
            <p:spPr>
              <a:xfrm>
                <a:off x="1546048" y="1473392"/>
                <a:ext cx="2671546" cy="713665"/>
              </a:xfrm>
              <a:prstGeom prst="wedgeRectCallout">
                <a:avLst>
                  <a:gd name="adj1" fmla="val -65711"/>
                  <a:gd name="adj2" fmla="val 628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Why </a:t>
                </a:r>
                <a14:m>
                  <m:oMath xmlns:m="http://schemas.openxmlformats.org/officeDocument/2006/math">
                    <m:r>
                      <a:rPr lang="en-IN" sz="2400" b="0" i="1" smtClean="0">
                        <a:solidFill>
                          <a:schemeClr val="tx1"/>
                        </a:solidFill>
                        <a:latin typeface="Cambria Math" panose="02040503050406030204" pitchFamily="18" charset="0"/>
                      </a:rPr>
                      <m:t>≈</m:t>
                    </m:r>
                  </m:oMath>
                </a14:m>
                <a:r>
                  <a:rPr lang="en-IN" sz="2400" dirty="0">
                    <a:solidFill>
                      <a:schemeClr val="tx1"/>
                    </a:solidFill>
                    <a:latin typeface="+mj-lt"/>
                  </a:rPr>
                  <a:t> why not </a:t>
                </a:r>
                <a14:m>
                  <m:oMath xmlns:m="http://schemas.openxmlformats.org/officeDocument/2006/math">
                    <m:r>
                      <a:rPr lang="en-IN" sz="2400" b="0" i="1" smtClean="0">
                        <a:solidFill>
                          <a:schemeClr val="tx1"/>
                        </a:solidFill>
                        <a:latin typeface="Cambria Math" panose="02040503050406030204" pitchFamily="18" charset="0"/>
                      </a:rPr>
                      <m:t>=</m:t>
                    </m:r>
                  </m:oMath>
                </a14:m>
                <a:r>
                  <a:rPr lang="en-IN" sz="2400" dirty="0">
                    <a:solidFill>
                      <a:schemeClr val="tx1"/>
                    </a:solidFill>
                    <a:latin typeface="+mj-lt"/>
                  </a:rPr>
                  <a:t> ?</a:t>
                </a:r>
              </a:p>
            </p:txBody>
          </p:sp>
        </mc:Choice>
        <mc:Fallback xmlns="">
          <p:sp>
            <p:nvSpPr>
              <p:cNvPr id="28" name="Rectangular Callout 27"/>
              <p:cNvSpPr>
                <a:spLocks noRot="1" noChangeAspect="1" noMove="1" noResize="1" noEditPoints="1" noAdjustHandles="1" noChangeArrowheads="1" noChangeShapeType="1" noTextEdit="1"/>
              </p:cNvSpPr>
              <p:nvPr/>
            </p:nvSpPr>
            <p:spPr>
              <a:xfrm>
                <a:off x="1546048" y="1473392"/>
                <a:ext cx="2671546" cy="713665"/>
              </a:xfrm>
              <a:prstGeom prst="wedgeRectCallout">
                <a:avLst>
                  <a:gd name="adj1" fmla="val -65711"/>
                  <a:gd name="adj2" fmla="val 62845"/>
                </a:avLst>
              </a:prstGeom>
              <a:blipFill>
                <a:blip r:embed="rId4"/>
                <a:stretch>
                  <a:fillRect r="-975"/>
                </a:stretch>
              </a:blipFill>
              <a:ln w="38100">
                <a:solidFill>
                  <a:schemeClr val="accent1"/>
                </a:solidFill>
              </a:ln>
            </p:spPr>
            <p:txBody>
              <a:bodyPr/>
              <a:lstStyle/>
              <a:p>
                <a:r>
                  <a:rPr lang="en-IN">
                    <a:noFill/>
                  </a:rPr>
                  <a:t> </a:t>
                </a:r>
              </a:p>
            </p:txBody>
          </p:sp>
        </mc:Fallback>
      </mc:AlternateContent>
      <p:grpSp>
        <p:nvGrpSpPr>
          <p:cNvPr id="29" name="Group 28"/>
          <p:cNvGrpSpPr/>
          <p:nvPr/>
        </p:nvGrpSpPr>
        <p:grpSpPr>
          <a:xfrm>
            <a:off x="10626205" y="3236378"/>
            <a:ext cx="1468606" cy="1238929"/>
            <a:chOff x="12383748" y="1219011"/>
            <a:chExt cx="1862104" cy="1570887"/>
          </a:xfrm>
        </p:grpSpPr>
        <p:sp>
          <p:nvSpPr>
            <p:cNvPr id="30" name="Freeform 2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3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reeform 3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35" name="Rectangular Callout 34"/>
              <p:cNvSpPr/>
              <p:nvPr/>
            </p:nvSpPr>
            <p:spPr>
              <a:xfrm>
                <a:off x="1455174" y="3138144"/>
                <a:ext cx="9070180" cy="1433177"/>
              </a:xfrm>
              <a:prstGeom prst="wedgeRectCallout">
                <a:avLst>
                  <a:gd name="adj1" fmla="val 59256"/>
                  <a:gd name="adj2" fmla="val 4346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ea typeface="Cambria Math" panose="02040503050406030204" pitchFamily="18" charset="0"/>
                  </a:rPr>
                  <a:t>We do have an exact formula too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𝛿</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𝛿</m:t>
                            </m:r>
                          </m:e>
                        </m:d>
                      </m:e>
                    </m:d>
                    <m:r>
                      <a:rPr lang="en-IN" sz="2400" b="0" i="1" smtClean="0">
                        <a:solidFill>
                          <a:schemeClr val="tx1"/>
                        </a:solidFill>
                        <a:latin typeface="Cambria Math" panose="02040503050406030204" pitchFamily="18" charset="0"/>
                        <a:ea typeface="Cambria Math" panose="02040503050406030204" pitchFamily="18" charset="0"/>
                      </a:rPr>
                      <m:t>=</m:t>
                    </m:r>
                    <m:nary>
                      <m:naryPr>
                        <m:ctrlPr>
                          <a:rPr lang="en-IN" sz="2400" b="0" i="1" smtClean="0">
                            <a:solidFill>
                              <a:schemeClr val="tx1"/>
                            </a:solidFill>
                            <a:latin typeface="Cambria Math" panose="02040503050406030204" pitchFamily="18" charset="0"/>
                            <a:ea typeface="Cambria Math" panose="02040503050406030204" pitchFamily="18" charset="0"/>
                          </a:rPr>
                        </m:ctrlPr>
                      </m:naryPr>
                      <m:sub>
                        <m:r>
                          <m:rPr>
                            <m:brk m:alnAt="23"/>
                          </m:rPr>
                          <a:rPr lang="en-IN" sz="2400" b="0" i="1" smtClean="0">
                            <a:solidFill>
                              <a:schemeClr val="tx1"/>
                            </a:solidFill>
                            <a:latin typeface="Cambria Math" panose="02040503050406030204" pitchFamily="18" charset="0"/>
                            <a:ea typeface="Cambria Math" panose="02040503050406030204" pitchFamily="18" charset="0"/>
                          </a:rPr>
                          <m:t>𝑥</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𝛿</m:t>
                        </m:r>
                      </m:sub>
                      <m:sup>
                        <m:r>
                          <a:rPr lang="en-IN" sz="2400" b="0" i="1" smtClean="0">
                            <a:solidFill>
                              <a:schemeClr val="tx1"/>
                            </a:solidFill>
                            <a:latin typeface="Cambria Math" panose="02040503050406030204" pitchFamily="18" charset="0"/>
                            <a:ea typeface="Cambria Math" panose="02040503050406030204" pitchFamily="18" charset="0"/>
                          </a:rPr>
                          <m:t>𝑥</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𝛿</m:t>
                        </m:r>
                      </m:sup>
                      <m:e>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𝑓</m:t>
                            </m:r>
                          </m:e>
                          <m:sub>
                            <m:r>
                              <a:rPr lang="en-IN" sz="2400" b="0" i="1" smtClean="0">
                                <a:solidFill>
                                  <a:schemeClr val="tx1"/>
                                </a:solidFill>
                                <a:latin typeface="Cambria Math" panose="02040503050406030204" pitchFamily="18" charset="0"/>
                                <a:ea typeface="Cambria Math" panose="02040503050406030204" pitchFamily="18" charset="0"/>
                              </a:rPr>
                              <m:t>𝑋</m:t>
                            </m:r>
                          </m:sub>
                        </m:sSub>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𝑡</m:t>
                            </m:r>
                          </m:e>
                        </m:d>
                        <m:r>
                          <a:rPr lang="en-IN" sz="2400" b="0" i="1" smtClean="0">
                            <a:solidFill>
                              <a:schemeClr val="tx1"/>
                            </a:solidFill>
                            <a:latin typeface="Cambria Math" panose="02040503050406030204" pitchFamily="18" charset="0"/>
                            <a:ea typeface="Cambria Math" panose="02040503050406030204" pitchFamily="18" charset="0"/>
                          </a:rPr>
                          <m:t>𝑑𝑡</m:t>
                        </m:r>
                      </m:e>
                    </m:nary>
                  </m:oMath>
                </a14:m>
                <a:endParaRPr lang="en-IN" sz="2400" dirty="0">
                  <a:solidFill>
                    <a:schemeClr val="tx1"/>
                  </a:solidFill>
                  <a:latin typeface="+mj-lt"/>
                </a:endParaRPr>
              </a:p>
              <a:p>
                <a:pPr algn="ctr"/>
                <a:r>
                  <a:rPr lang="en-IN" sz="2400" dirty="0">
                    <a:solidFill>
                      <a:schemeClr val="tx1"/>
                    </a:solidFill>
                    <a:latin typeface="+mj-lt"/>
                  </a:rPr>
                  <a:t>In general, if the </a:t>
                </a:r>
                <a:r>
                  <a:rPr lang="en-IN" sz="2400" dirty="0" err="1">
                    <a:solidFill>
                      <a:schemeClr val="tx1"/>
                    </a:solidFill>
                    <a:latin typeface="+mj-lt"/>
                  </a:rPr>
                  <a:t>r.v</a:t>
                </a:r>
                <a:r>
                  <a:rPr lang="en-IN" sz="2400" dirty="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a:solidFill>
                      <a:schemeClr val="tx1"/>
                    </a:solidFill>
                    <a:latin typeface="+mj-lt"/>
                  </a:rPr>
                  <a:t> has a PDF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𝑋</m:t>
                        </m:r>
                      </m:sub>
                    </m:sSub>
                  </m:oMath>
                </a14:m>
                <a:r>
                  <a:rPr lang="en-IN" sz="2400" dirty="0">
                    <a:solidFill>
                      <a:schemeClr val="tx1"/>
                    </a:solidFill>
                    <a:latin typeface="+mj-lt"/>
                  </a:rPr>
                  <a:t>, then for any interval within its support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𝑏</m:t>
                        </m:r>
                      </m:e>
                    </m:d>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𝑋</m:t>
                        </m:r>
                      </m:sub>
                    </m:sSub>
                  </m:oMath>
                </a14:m>
                <a:r>
                  <a:rPr lang="en-IN" sz="2400" dirty="0">
                    <a:solidFill>
                      <a:schemeClr val="tx1"/>
                    </a:solidFill>
                    <a:latin typeface="+mj-lt"/>
                  </a:rPr>
                  <a:t>, we have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𝑎</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𝑏</m:t>
                            </m:r>
                          </m:e>
                        </m:d>
                      </m:e>
                    </m:d>
                    <m:r>
                      <a:rPr lang="en-IN" sz="2400" i="1">
                        <a:solidFill>
                          <a:schemeClr val="tx1"/>
                        </a:solidFill>
                        <a:latin typeface="Cambria Math" panose="02040503050406030204" pitchFamily="18" charset="0"/>
                        <a:ea typeface="Cambria Math" panose="02040503050406030204" pitchFamily="18" charset="0"/>
                      </a:rPr>
                      <m:t>=</m:t>
                    </m:r>
                    <m:nary>
                      <m:naryPr>
                        <m:ctrlPr>
                          <a:rPr lang="en-IN" sz="2400" i="1">
                            <a:solidFill>
                              <a:schemeClr val="tx1"/>
                            </a:solidFill>
                            <a:latin typeface="Cambria Math" panose="02040503050406030204" pitchFamily="18" charset="0"/>
                            <a:ea typeface="Cambria Math" panose="02040503050406030204" pitchFamily="18" charset="0"/>
                          </a:rPr>
                        </m:ctrlPr>
                      </m:naryPr>
                      <m:sub>
                        <m:r>
                          <a:rPr lang="en-IN" sz="2400" b="0" i="1" smtClean="0">
                            <a:solidFill>
                              <a:schemeClr val="tx1"/>
                            </a:solidFill>
                            <a:latin typeface="Cambria Math" panose="02040503050406030204" pitchFamily="18" charset="0"/>
                            <a:ea typeface="Cambria Math" panose="02040503050406030204" pitchFamily="18" charset="0"/>
                          </a:rPr>
                          <m:t>𝑎</m:t>
                        </m:r>
                      </m:sub>
                      <m:sup>
                        <m:r>
                          <a:rPr lang="en-IN" sz="2400" b="0" i="1" smtClean="0">
                            <a:solidFill>
                              <a:schemeClr val="tx1"/>
                            </a:solidFill>
                            <a:latin typeface="Cambria Math" panose="02040503050406030204" pitchFamily="18" charset="0"/>
                            <a:ea typeface="Cambria Math" panose="02040503050406030204" pitchFamily="18" charset="0"/>
                          </a:rPr>
                          <m:t>𝑏</m:t>
                        </m:r>
                      </m:sup>
                      <m:e>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𝑓</m:t>
                            </m:r>
                          </m:e>
                          <m:sub>
                            <m:r>
                              <a:rPr lang="en-IN" sz="2400" b="0" i="1" smtClean="0">
                                <a:solidFill>
                                  <a:schemeClr val="tx1"/>
                                </a:solidFill>
                                <a:latin typeface="Cambria Math" panose="02040503050406030204" pitchFamily="18" charset="0"/>
                                <a:ea typeface="Cambria Math" panose="02040503050406030204" pitchFamily="18" charset="0"/>
                              </a:rPr>
                              <m:t>𝑋</m:t>
                            </m:r>
                          </m:sub>
                        </m:sSub>
                        <m:d>
                          <m:dPr>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𝑡</m:t>
                            </m:r>
                          </m:e>
                        </m:d>
                        <m:r>
                          <a:rPr lang="en-IN" sz="2400" i="1">
                            <a:solidFill>
                              <a:schemeClr val="tx1"/>
                            </a:solidFill>
                            <a:latin typeface="Cambria Math" panose="02040503050406030204" pitchFamily="18" charset="0"/>
                            <a:ea typeface="Cambria Math" panose="02040503050406030204" pitchFamily="18" charset="0"/>
                          </a:rPr>
                          <m:t>𝑑𝑡</m:t>
                        </m:r>
                      </m:e>
                    </m:nary>
                  </m:oMath>
                </a14:m>
                <a:endParaRPr lang="en-IN" sz="2400" dirty="0">
                  <a:solidFill>
                    <a:schemeClr val="tx1"/>
                  </a:solidFill>
                  <a:latin typeface="+mj-lt"/>
                </a:endParaRPr>
              </a:p>
            </p:txBody>
          </p:sp>
        </mc:Choice>
        <mc:Fallback xmlns="">
          <p:sp>
            <p:nvSpPr>
              <p:cNvPr id="35" name="Rectangular Callout 34"/>
              <p:cNvSpPr>
                <a:spLocks noRot="1" noChangeAspect="1" noMove="1" noResize="1" noEditPoints="1" noAdjustHandles="1" noChangeArrowheads="1" noChangeShapeType="1" noTextEdit="1"/>
              </p:cNvSpPr>
              <p:nvPr/>
            </p:nvSpPr>
            <p:spPr>
              <a:xfrm>
                <a:off x="1455174" y="3138144"/>
                <a:ext cx="9070180" cy="1433177"/>
              </a:xfrm>
              <a:prstGeom prst="wedgeRectCallout">
                <a:avLst>
                  <a:gd name="adj1" fmla="val 59256"/>
                  <a:gd name="adj2" fmla="val 43465"/>
                </a:avLst>
              </a:prstGeom>
              <a:blipFill>
                <a:blip r:embed="rId5"/>
                <a:stretch>
                  <a:fillRect l="-735" b="-6224"/>
                </a:stretch>
              </a:blipFill>
              <a:ln w="38100">
                <a:solidFill>
                  <a:schemeClr val="accent1"/>
                </a:solidFill>
              </a:ln>
            </p:spPr>
            <p:txBody>
              <a:bodyPr/>
              <a:lstStyle/>
              <a:p>
                <a:r>
                  <a:rPr lang="en-IN">
                    <a:noFill/>
                  </a:rPr>
                  <a:t> </a:t>
                </a:r>
              </a:p>
            </p:txBody>
          </p:sp>
        </mc:Fallback>
      </mc:AlternateContent>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24" y="4838288"/>
            <a:ext cx="1832397" cy="1832397"/>
          </a:xfrm>
          <a:prstGeom prst="rect">
            <a:avLst/>
          </a:prstGeom>
        </p:spPr>
      </p:pic>
      <mc:AlternateContent xmlns:mc="http://schemas.openxmlformats.org/markup-compatibility/2006" xmlns:a14="http://schemas.microsoft.com/office/drawing/2010/main">
        <mc:Choice Requires="a14">
          <p:sp>
            <p:nvSpPr>
              <p:cNvPr id="37" name="Rectangular Callout 36"/>
              <p:cNvSpPr/>
              <p:nvPr/>
            </p:nvSpPr>
            <p:spPr>
              <a:xfrm>
                <a:off x="1840815" y="4838288"/>
                <a:ext cx="8238133" cy="1562512"/>
              </a:xfrm>
              <a:prstGeom prst="wedgeRectCallout">
                <a:avLst>
                  <a:gd name="adj1" fmla="val -57606"/>
                  <a:gd name="adj2" fmla="val 2719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However, if the interval is “small”, then we can often get a good and simple approximation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𝑎</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𝑏</m:t>
                            </m:r>
                          </m:e>
                        </m:d>
                      </m:e>
                    </m:d>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𝑓</m:t>
                        </m:r>
                      </m:e>
                      <m:sub>
                        <m:r>
                          <a:rPr lang="en-IN" sz="2400" b="0" i="1" smtClean="0">
                            <a:solidFill>
                              <a:schemeClr val="tx1"/>
                            </a:solidFill>
                            <a:latin typeface="Cambria Math" panose="02040503050406030204" pitchFamily="18" charset="0"/>
                            <a:ea typeface="Cambria Math" panose="02040503050406030204" pitchFamily="18" charset="0"/>
                          </a:rPr>
                          <m:t>𝑋</m:t>
                        </m:r>
                      </m:sub>
                    </m:sSub>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𝑐</m:t>
                        </m:r>
                      </m:e>
                    </m:d>
                    <m:r>
                      <a:rPr lang="en-IN" sz="2400" b="0" i="1" smtClean="0">
                        <a:solidFill>
                          <a:schemeClr val="tx1"/>
                        </a:solidFill>
                        <a:latin typeface="Cambria Math" panose="02040503050406030204" pitchFamily="18" charset="0"/>
                        <a:ea typeface="Cambria Math" panose="02040503050406030204" pitchFamily="18" charset="0"/>
                      </a:rPr>
                      <m:t>⋅</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𝑏</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𝑎</m:t>
                        </m:r>
                      </m:e>
                    </m:d>
                  </m:oMath>
                </a14:m>
                <a:r>
                  <a:rPr lang="en-IN" sz="2400" dirty="0">
                    <a:solidFill>
                      <a:schemeClr val="tx1"/>
                    </a:solidFill>
                    <a:latin typeface="+mj-lt"/>
                  </a:rPr>
                  <a:t> where </a:t>
                </a:r>
                <a14:m>
                  <m:oMath xmlns:m="http://schemas.openxmlformats.org/officeDocument/2006/math">
                    <m:r>
                      <a:rPr lang="en-IN" sz="2400" b="0" i="1" smtClean="0">
                        <a:solidFill>
                          <a:schemeClr val="tx1"/>
                        </a:solidFill>
                        <a:latin typeface="Cambria Math" panose="02040503050406030204" pitchFamily="18" charset="0"/>
                      </a:rPr>
                      <m:t>𝑐</m:t>
                    </m:r>
                    <m:r>
                      <a:rPr lang="en-IN" sz="2400" b="0" i="1" smtClean="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𝑏</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e>
                        </m:d>
                      </m:num>
                      <m:den>
                        <m:r>
                          <a:rPr lang="en-IN" sz="2400" b="0" i="1" smtClean="0">
                            <a:solidFill>
                              <a:schemeClr val="tx1"/>
                            </a:solidFill>
                            <a:latin typeface="Cambria Math" panose="02040503050406030204" pitchFamily="18" charset="0"/>
                          </a:rPr>
                          <m:t>2</m:t>
                        </m:r>
                      </m:den>
                    </m:f>
                  </m:oMath>
                </a14:m>
                <a:r>
                  <a:rPr lang="en-IN" sz="2400" dirty="0">
                    <a:solidFill>
                      <a:schemeClr val="tx1"/>
                    </a:solidFill>
                    <a:latin typeface="+mj-lt"/>
                  </a:rPr>
                  <a:t>. How small is “small” enough depends on the PDF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𝑋</m:t>
                        </m:r>
                      </m:sub>
                    </m:sSub>
                  </m:oMath>
                </a14:m>
                <a:endParaRPr lang="en-IN" sz="2400" dirty="0">
                  <a:solidFill>
                    <a:schemeClr val="tx1"/>
                  </a:solidFill>
                  <a:latin typeface="+mj-lt"/>
                </a:endParaRPr>
              </a:p>
            </p:txBody>
          </p:sp>
        </mc:Choice>
        <mc:Fallback xmlns="">
          <p:sp>
            <p:nvSpPr>
              <p:cNvPr id="37" name="Rectangular Callout 36"/>
              <p:cNvSpPr>
                <a:spLocks noRot="1" noChangeAspect="1" noMove="1" noResize="1" noEditPoints="1" noAdjustHandles="1" noChangeArrowheads="1" noChangeShapeType="1" noTextEdit="1"/>
              </p:cNvSpPr>
              <p:nvPr/>
            </p:nvSpPr>
            <p:spPr>
              <a:xfrm>
                <a:off x="1840815" y="4838288"/>
                <a:ext cx="8238133" cy="1562512"/>
              </a:xfrm>
              <a:prstGeom prst="wedgeRectCallout">
                <a:avLst>
                  <a:gd name="adj1" fmla="val -57606"/>
                  <a:gd name="adj2" fmla="val 27191"/>
                </a:avLst>
              </a:prstGeom>
              <a:blipFill>
                <a:blip r:embed="rId7"/>
                <a:stretch>
                  <a:fillRect r="-130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6509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par>
                          <p:cTn id="43" fill="hold">
                            <p:stCondLst>
                              <p:cond delay="0"/>
                            </p:stCondLst>
                            <p:childTnLst>
                              <p:par>
                                <p:cTn id="44" presetID="22" presetClass="entr" presetSubtype="8"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right)">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par>
                          <p:cTn id="59" fill="hold">
                            <p:stCondLst>
                              <p:cond delay="0"/>
                            </p:stCondLst>
                            <p:childTnLst>
                              <p:par>
                                <p:cTn id="60" presetID="22" presetClass="entr" presetSubtype="8"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8" grpId="0" animBg="1"/>
      <p:bldP spid="35"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Continuous R.V.s– the Rules Revisited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a:t>PDF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oMath>
                </a14:m>
                <a:r>
                  <a:rPr lang="en-IN" dirty="0"/>
                  <a:t> of a </a:t>
                </a:r>
                <a:r>
                  <a:rPr lang="en-IN" dirty="0" err="1"/>
                  <a:t>r.v</a:t>
                </a:r>
                <a:r>
                  <a:rPr lang="en-IN" dirty="0"/>
                  <a:t>. </a:t>
                </a:r>
                <a14:m>
                  <m:oMath xmlns:m="http://schemas.openxmlformats.org/officeDocument/2006/math">
                    <m:r>
                      <a:rPr lang="en-IN" b="0" i="1" smtClean="0">
                        <a:latin typeface="Cambria Math" panose="02040503050406030204" pitchFamily="18" charset="0"/>
                      </a:rPr>
                      <m:t>𝑋</m:t>
                    </m:r>
                  </m:oMath>
                </a14:m>
                <a:r>
                  <a:rPr lang="en-IN" dirty="0"/>
                  <a:t> satisfies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≥0</m:t>
                    </m:r>
                  </m:oMath>
                </a14:m>
                <a:r>
                  <a:rPr lang="en-IN" dirty="0"/>
                  <a:t>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a:t> and </a:t>
                </a:r>
                <a14:m>
                  <m:oMath xmlns:m="http://schemas.openxmlformats.org/officeDocument/2006/math">
                    <m:nary>
                      <m:naryPr>
                        <m:supHide m:val="on"/>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𝑆</m:t>
                            </m:r>
                          </m:e>
                          <m:sub>
                            <m:r>
                              <m:rPr>
                                <m:brk m:alnAt="7"/>
                              </m:rPr>
                              <a:rPr lang="en-IN" b="0" i="1" smtClean="0">
                                <a:latin typeface="Cambria Math" panose="02040503050406030204" pitchFamily="18" charset="0"/>
                              </a:rPr>
                              <m:t>𝑋</m:t>
                            </m:r>
                          </m:sub>
                        </m:sSub>
                      </m:sub>
                      <m:sup/>
                      <m:e>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𝑋</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𝑑𝑡</m:t>
                        </m:r>
                      </m:e>
                    </m:nary>
                    <m:r>
                      <a:rPr lang="en-IN" b="0" i="1" smtClean="0">
                        <a:latin typeface="Cambria Math" panose="02040503050406030204" pitchFamily="18" charset="0"/>
                      </a:rPr>
                      <m:t>=1</m:t>
                    </m:r>
                  </m:oMath>
                </a14:m>
                <a:endParaRPr lang="en-IN" dirty="0"/>
              </a:p>
              <a:p>
                <a:r>
                  <a:rPr lang="en-IN" dirty="0"/>
                  <a:t>Expectation of a continuous R.V. </a:t>
                </a:r>
                <a14:m>
                  <m:oMath xmlns:m="http://schemas.openxmlformats.org/officeDocument/2006/math">
                    <m:r>
                      <a:rPr lang="en-IN" b="0" i="1" smtClean="0">
                        <a:latin typeface="Cambria Math" panose="02040503050406030204" pitchFamily="18" charset="0"/>
                      </a:rPr>
                      <m:t>𝑋</m:t>
                    </m:r>
                  </m:oMath>
                </a14:m>
                <a:r>
                  <a:rPr lang="en-IN" dirty="0"/>
                  <a:t> is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nary>
                      <m:naryPr>
                        <m:supHide m:val="on"/>
                        <m:ctrlPr>
                          <a:rPr lang="en-IN" b="0" i="1" smtClean="0">
                            <a:latin typeface="Cambria Math" panose="02040503050406030204" pitchFamily="18" charset="0"/>
                            <a:ea typeface="Cambria Math" panose="02040503050406030204" pitchFamily="18" charset="0"/>
                          </a:rPr>
                        </m:ctrlPr>
                      </m:naryPr>
                      <m: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𝑋</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𝑑𝑡</m:t>
                        </m:r>
                      </m:e>
                    </m:nary>
                  </m:oMath>
                </a14:m>
                <a:endParaRPr lang="en-IN" dirty="0"/>
              </a:p>
              <a:p>
                <a:pPr lvl="2"/>
                <a:r>
                  <a:rPr lang="en-IN" b="1" dirty="0"/>
                  <a:t>LOTUS</a:t>
                </a:r>
                <a:r>
                  <a:rPr lang="en-IN" dirty="0"/>
                  <a:t>: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e>
                    </m:d>
                    <m:r>
                      <a:rPr lang="en-IN" b="0" i="1" smtClean="0">
                        <a:latin typeface="Cambria Math" panose="02040503050406030204" pitchFamily="18" charset="0"/>
                        <a:ea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𝑓</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r>
                          <a:rPr lang="en-IN" i="1">
                            <a:latin typeface="Cambria Math" panose="02040503050406030204" pitchFamily="18" charset="0"/>
                            <a:ea typeface="Cambria Math" panose="02040503050406030204" pitchFamily="18" charset="0"/>
                          </a:rPr>
                          <m:t>𝑑𝑡</m:t>
                        </m:r>
                      </m:e>
                    </m:nary>
                  </m:oMath>
                </a14:m>
                <a:endParaRPr lang="en-IN" dirty="0"/>
              </a:p>
              <a:p>
                <a:r>
                  <a:rPr lang="en-IN" dirty="0"/>
                  <a:t>Variance of a continuous R.V. </a:t>
                </a:r>
                <a14:m>
                  <m:oMath xmlns:m="http://schemas.openxmlformats.org/officeDocument/2006/math">
                    <m:r>
                      <a:rPr lang="en-IN" b="0" i="1" smtClean="0">
                        <a:latin typeface="Cambria Math" panose="02040503050406030204" pitchFamily="18" charset="0"/>
                      </a:rPr>
                      <m:t>𝑋</m:t>
                    </m:r>
                  </m:oMath>
                </a14:m>
                <a:r>
                  <a:rPr lang="en-IN" dirty="0"/>
                  <a:t> is </a:t>
                </a:r>
                <a14:m>
                  <m:oMath xmlns:m="http://schemas.openxmlformats.org/officeDocument/2006/math">
                    <m:r>
                      <a:rPr lang="en-IN" i="1" smtClean="0">
                        <a:latin typeface="Cambria Math" panose="02040503050406030204" pitchFamily="18" charset="0"/>
                        <a:ea typeface="Cambria Math" panose="02040503050406030204" pitchFamily="18" charset="0"/>
                      </a:rPr>
                      <m:t>𝕍</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𝑋</m:t>
                            </m:r>
                          </m:sub>
                        </m:sSub>
                      </m:sub>
                      <m:sup/>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i="1">
                                    <a:latin typeface="Cambria Math" panose="02040503050406030204" pitchFamily="18" charset="0"/>
                                    <a:ea typeface="Cambria Math" panose="02040503050406030204" pitchFamily="18" charset="0"/>
                                  </a:rPr>
                                  <m:t>𝑋</m:t>
                                </m:r>
                              </m:e>
                            </m:d>
                          </m:e>
                          <m:sup>
                            <m:r>
                              <a:rPr lang="en-IN" b="0" i="1" smtClean="0">
                                <a:latin typeface="Cambria Math" panose="02040503050406030204" pitchFamily="18" charset="0"/>
                                <a:ea typeface="Cambria Math" panose="02040503050406030204" pitchFamily="18" charset="0"/>
                              </a:rPr>
                              <m:t>2</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𝑓</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r>
                          <a:rPr lang="en-IN" i="1">
                            <a:latin typeface="Cambria Math" panose="02040503050406030204" pitchFamily="18" charset="0"/>
                            <a:ea typeface="Cambria Math" panose="02040503050406030204" pitchFamily="18" charset="0"/>
                          </a:rPr>
                          <m:t>𝑑𝑡</m:t>
                        </m:r>
                      </m:e>
                    </m:nary>
                  </m:oMath>
                </a14:m>
                <a:endParaRPr lang="en-IN" dirty="0"/>
              </a:p>
              <a:p>
                <a:pPr lvl="2"/>
                <a14:m>
                  <m:oMath xmlns:m="http://schemas.openxmlformats.org/officeDocument/2006/math">
                    <m:r>
                      <a:rPr lang="en-IN">
                        <a:latin typeface="Cambria Math" panose="02040503050406030204" pitchFamily="18" charset="0"/>
                        <a:ea typeface="Cambria Math" panose="02040503050406030204" pitchFamily="18" charset="0"/>
                      </a:rPr>
                      <m:t>𝕍</m:t>
                    </m:r>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𝑋</m:t>
                            </m:r>
                          </m:e>
                          <m:sup>
                            <m:r>
                              <a:rPr lang="en-IN" b="0" i="1" smtClean="0">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𝑡</m:t>
                            </m:r>
                          </m:e>
                          <m:sup>
                            <m:r>
                              <a:rPr lang="en-IN">
                                <a:latin typeface="Cambria Math" panose="02040503050406030204" pitchFamily="18" charset="0"/>
                                <a:ea typeface="Cambria Math" panose="02040503050406030204" pitchFamily="18" charset="0"/>
                              </a:rPr>
                              <m:t>2</m:t>
                            </m:r>
                          </m:sup>
                        </m:sSup>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𝑓</m:t>
                            </m:r>
                          </m:e>
                          <m:sub>
                            <m:r>
                              <a:rPr lang="en-IN">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𝑡</m:t>
                            </m:r>
                          </m:e>
                        </m:d>
                        <m:r>
                          <a:rPr lang="en-IN">
                            <a:latin typeface="Cambria Math" panose="02040503050406030204" pitchFamily="18" charset="0"/>
                            <a:ea typeface="Cambria Math" panose="02040503050406030204" pitchFamily="18" charset="0"/>
                          </a:rPr>
                          <m:t>𝑑𝑡</m:t>
                        </m:r>
                      </m:e>
                    </m:nary>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e>
                        </m:d>
                      </m:e>
                      <m:sup>
                        <m:r>
                          <a:rPr lang="en-IN" b="0" i="1" smtClean="0">
                            <a:latin typeface="Cambria Math" panose="02040503050406030204" pitchFamily="18" charset="0"/>
                            <a:ea typeface="Cambria Math" panose="02040503050406030204" pitchFamily="18" charset="0"/>
                          </a:rPr>
                          <m:t>2</m:t>
                        </m:r>
                      </m:sup>
                    </m:sSup>
                  </m:oMath>
                </a14:m>
                <a:endParaRPr lang="en-IN" dirty="0"/>
              </a:p>
              <a:p>
                <a:r>
                  <a:rPr lang="en-IN" dirty="0"/>
                  <a:t>Joint PDFs make sense too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sub>
                    </m:sSub>
                  </m:oMath>
                </a14:m>
                <a:r>
                  <a:rPr lang="en-IN" dirty="0"/>
                  <a:t>: suppose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a:t> and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𝑞</m:t>
                        </m:r>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b="0" i="1" smtClean="0">
                            <a:latin typeface="Cambria Math" panose="02040503050406030204" pitchFamily="18" charset="0"/>
                          </a:rPr>
                          <m:t>𝑌</m:t>
                        </m:r>
                      </m:sub>
                    </m:sSub>
                  </m:oMath>
                </a14:m>
                <a:br>
                  <a:rPr lang="en-IN" dirty="0"/>
                </a:b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i="1">
                            <a:solidFill>
                              <a:schemeClr val="tx1"/>
                            </a:solidFill>
                            <a:latin typeface="Cambria Math" panose="02040503050406030204" pitchFamily="18" charset="0"/>
                            <a:ea typeface="Cambria Math" panose="02040503050406030204" pitchFamily="18" charset="0"/>
                          </a:rPr>
                          <m:t>𝑋</m:t>
                        </m:r>
                        <m:r>
                          <a:rPr lang="en-IN" i="1">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i="1">
                                <a:solidFill>
                                  <a:schemeClr val="tx1"/>
                                </a:solidFill>
                                <a:latin typeface="Cambria Math" panose="02040503050406030204" pitchFamily="18" charset="0"/>
                                <a:ea typeface="Cambria Math" panose="02040503050406030204" pitchFamily="18" charset="0"/>
                              </a:rPr>
                              <m:t>𝑎</m:t>
                            </m:r>
                            <m:r>
                              <a:rPr lang="en-IN" i="1">
                                <a:solidFill>
                                  <a:schemeClr val="tx1"/>
                                </a:solidFill>
                                <a:latin typeface="Cambria Math" panose="02040503050406030204" pitchFamily="18" charset="0"/>
                                <a:ea typeface="Cambria Math" panose="02040503050406030204" pitchFamily="18" charset="0"/>
                              </a:rPr>
                              <m:t>,</m:t>
                            </m:r>
                            <m:r>
                              <a:rPr lang="en-IN" i="1">
                                <a:solidFill>
                                  <a:schemeClr val="tx1"/>
                                </a:solidFill>
                                <a:latin typeface="Cambria Math" panose="02040503050406030204" pitchFamily="18" charset="0"/>
                                <a:ea typeface="Cambria Math" panose="02040503050406030204" pitchFamily="18" charset="0"/>
                              </a:rPr>
                              <m:t>𝑏</m:t>
                            </m:r>
                          </m:e>
                        </m:d>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𝑌</m:t>
                        </m:r>
                        <m:r>
                          <a:rPr lang="en-IN" b="0" i="1" smtClean="0">
                            <a:solidFill>
                              <a:schemeClr val="tx1"/>
                            </a:solidFill>
                            <a:latin typeface="Cambria Math" panose="02040503050406030204" pitchFamily="18" charset="0"/>
                            <a:ea typeface="Cambria Math" panose="02040503050406030204" pitchFamily="18" charset="0"/>
                          </a:rPr>
                          <m:t>∈</m:t>
                        </m:r>
                        <m:d>
                          <m:dPr>
                            <m:begChr m:val="["/>
                            <m:endChr m:val="]"/>
                            <m:ctrlPr>
                              <a:rPr lang="en-IN" b="0" i="1" smtClean="0">
                                <a:solidFill>
                                  <a:schemeClr val="tx1"/>
                                </a:solidFill>
                                <a:latin typeface="Cambria Math" panose="02040503050406030204" pitchFamily="18" charset="0"/>
                                <a:ea typeface="Cambria Math" panose="02040503050406030204" pitchFamily="18" charset="0"/>
                              </a:rPr>
                            </m:ctrlPr>
                          </m:dPr>
                          <m:e>
                            <m:r>
                              <a:rPr lang="en-IN" b="0" i="1" smtClean="0">
                                <a:solidFill>
                                  <a:schemeClr val="tx1"/>
                                </a:solidFill>
                                <a:latin typeface="Cambria Math" panose="02040503050406030204" pitchFamily="18" charset="0"/>
                                <a:ea typeface="Cambria Math" panose="02040503050406030204" pitchFamily="18" charset="0"/>
                              </a:rPr>
                              <m:t>𝑝</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𝑞</m:t>
                            </m:r>
                          </m:e>
                        </m:d>
                      </m:e>
                    </m:d>
                    <m:r>
                      <a:rPr lang="en-IN" b="0" i="1" smtClean="0">
                        <a:solidFill>
                          <a:schemeClr val="tx1"/>
                        </a:solidFill>
                        <a:latin typeface="Cambria Math" panose="02040503050406030204" pitchFamily="18" charset="0"/>
                        <a:ea typeface="Cambria Math" panose="02040503050406030204" pitchFamily="18" charset="0"/>
                      </a:rPr>
                      <m:t>=</m:t>
                    </m:r>
                    <m:nary>
                      <m:naryPr>
                        <m:ctrlPr>
                          <a:rPr lang="en-IN" i="1">
                            <a:solidFill>
                              <a:schemeClr val="tx1"/>
                            </a:solidFill>
                            <a:latin typeface="Cambria Math" panose="02040503050406030204" pitchFamily="18" charset="0"/>
                            <a:ea typeface="Cambria Math" panose="02040503050406030204" pitchFamily="18" charset="0"/>
                          </a:rPr>
                        </m:ctrlPr>
                      </m:naryPr>
                      <m:sub>
                        <m:r>
                          <a:rPr lang="en-IN" b="0" i="1" smtClean="0">
                            <a:solidFill>
                              <a:schemeClr val="tx1"/>
                            </a:solidFill>
                            <a:latin typeface="Cambria Math" panose="02040503050406030204" pitchFamily="18" charset="0"/>
                            <a:ea typeface="Cambria Math" panose="02040503050406030204" pitchFamily="18" charset="0"/>
                          </a:rPr>
                          <m:t>𝑝</m:t>
                        </m:r>
                      </m:sub>
                      <m:sup>
                        <m:r>
                          <a:rPr lang="en-IN" b="0" i="1" smtClean="0">
                            <a:solidFill>
                              <a:schemeClr val="tx1"/>
                            </a:solidFill>
                            <a:latin typeface="Cambria Math" panose="02040503050406030204" pitchFamily="18" charset="0"/>
                            <a:ea typeface="Cambria Math" panose="02040503050406030204" pitchFamily="18" charset="0"/>
                          </a:rPr>
                          <m:t>𝑞</m:t>
                        </m:r>
                      </m:sup>
                      <m:e>
                        <m:nary>
                          <m:naryPr>
                            <m:ctrlPr>
                              <a:rPr lang="en-IN" i="1" smtClean="0">
                                <a:solidFill>
                                  <a:schemeClr val="tx1"/>
                                </a:solidFill>
                                <a:latin typeface="Cambria Math" panose="02040503050406030204" pitchFamily="18" charset="0"/>
                                <a:ea typeface="Cambria Math" panose="02040503050406030204" pitchFamily="18" charset="0"/>
                              </a:rPr>
                            </m:ctrlPr>
                          </m:naryPr>
                          <m:sub>
                            <m:r>
                              <m:rPr>
                                <m:brk m:alnAt="23"/>
                              </m:rPr>
                              <a:rPr lang="en-IN" b="0" i="1" smtClean="0">
                                <a:solidFill>
                                  <a:schemeClr val="tx1"/>
                                </a:solidFill>
                                <a:latin typeface="Cambria Math" panose="02040503050406030204" pitchFamily="18" charset="0"/>
                                <a:ea typeface="Cambria Math" panose="02040503050406030204" pitchFamily="18" charset="0"/>
                              </a:rPr>
                              <m:t>𝑎</m:t>
                            </m:r>
                          </m:sub>
                          <m:sup>
                            <m:r>
                              <a:rPr lang="en-IN" b="0" i="1" smtClean="0">
                                <a:solidFill>
                                  <a:schemeClr val="tx1"/>
                                </a:solidFill>
                                <a:latin typeface="Cambria Math" panose="02040503050406030204" pitchFamily="18" charset="0"/>
                                <a:ea typeface="Cambria Math" panose="02040503050406030204" pitchFamily="18" charset="0"/>
                              </a:rPr>
                              <m:t>𝑏</m:t>
                            </m:r>
                          </m:sup>
                          <m:e>
                            <m:sSub>
                              <m:sSubPr>
                                <m:ctrlPr>
                                  <a:rPr lang="en-IN" b="0" i="1" smtClean="0">
                                    <a:solidFill>
                                      <a:schemeClr val="tx1"/>
                                    </a:solidFill>
                                    <a:latin typeface="Cambria Math" panose="02040503050406030204" pitchFamily="18" charset="0"/>
                                    <a:ea typeface="Cambria Math" panose="02040503050406030204" pitchFamily="18" charset="0"/>
                                  </a:rPr>
                                </m:ctrlPr>
                              </m:sSubPr>
                              <m:e>
                                <m:r>
                                  <a:rPr lang="en-IN" b="0" i="1" smtClean="0">
                                    <a:solidFill>
                                      <a:schemeClr val="tx1"/>
                                    </a:solidFill>
                                    <a:latin typeface="Cambria Math" panose="02040503050406030204" pitchFamily="18" charset="0"/>
                                    <a:ea typeface="Cambria Math" panose="02040503050406030204" pitchFamily="18" charset="0"/>
                                  </a:rPr>
                                  <m:t>𝑓</m:t>
                                </m:r>
                              </m:e>
                              <m:sub>
                                <m:r>
                                  <a:rPr lang="en-IN" b="0" i="1" smtClean="0">
                                    <a:solidFill>
                                      <a:schemeClr val="tx1"/>
                                    </a:solidFill>
                                    <a:latin typeface="Cambria Math" panose="02040503050406030204" pitchFamily="18" charset="0"/>
                                    <a:ea typeface="Cambria Math" panose="02040503050406030204" pitchFamily="18" charset="0"/>
                                  </a:rPr>
                                  <m:t>𝑋</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𝑌</m:t>
                                </m:r>
                              </m:sub>
                            </m:sSub>
                            <m:d>
                              <m:dPr>
                                <m:ctrlPr>
                                  <a:rPr lang="en-IN" b="0" i="1" smtClean="0">
                                    <a:solidFill>
                                      <a:schemeClr val="tx1"/>
                                    </a:solidFill>
                                    <a:latin typeface="Cambria Math" panose="02040503050406030204" pitchFamily="18" charset="0"/>
                                    <a:ea typeface="Cambria Math" panose="02040503050406030204" pitchFamily="18" charset="0"/>
                                  </a:rPr>
                                </m:ctrlPr>
                              </m:dPr>
                              <m:e>
                                <m:r>
                                  <a:rPr lang="en-IN" b="0" i="1" smtClean="0">
                                    <a:solidFill>
                                      <a:schemeClr val="tx1"/>
                                    </a:solidFill>
                                    <a:latin typeface="Cambria Math" panose="02040503050406030204" pitchFamily="18" charset="0"/>
                                    <a:ea typeface="Cambria Math" panose="02040503050406030204" pitchFamily="18" charset="0"/>
                                  </a:rPr>
                                  <m:t>𝑠</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𝑡</m:t>
                                </m:r>
                              </m:e>
                            </m:d>
                          </m:e>
                        </m:nary>
                        <m:r>
                          <a:rPr lang="en-IN" b="0" i="1" smtClean="0">
                            <a:solidFill>
                              <a:schemeClr val="tx1"/>
                            </a:solidFill>
                            <a:latin typeface="Cambria Math" panose="02040503050406030204" pitchFamily="18" charset="0"/>
                            <a:ea typeface="Cambria Math" panose="02040503050406030204" pitchFamily="18" charset="0"/>
                          </a:rPr>
                          <m:t>𝑑𝑠</m:t>
                        </m:r>
                        <m:r>
                          <a:rPr lang="en-IN" b="0" i="1" smtClean="0">
                            <a:solidFill>
                              <a:schemeClr val="tx1"/>
                            </a:solidFill>
                            <a:latin typeface="Cambria Math" panose="02040503050406030204" pitchFamily="18" charset="0"/>
                            <a:ea typeface="Cambria Math" panose="02040503050406030204" pitchFamily="18" charset="0"/>
                          </a:rPr>
                          <m:t> </m:t>
                        </m:r>
                        <m:r>
                          <a:rPr lang="en-IN" b="0" i="1" smtClean="0">
                            <a:solidFill>
                              <a:schemeClr val="tx1"/>
                            </a:solidFill>
                            <a:latin typeface="Cambria Math" panose="02040503050406030204" pitchFamily="18" charset="0"/>
                            <a:ea typeface="Cambria Math" panose="02040503050406030204" pitchFamily="18" charset="0"/>
                          </a:rPr>
                          <m:t>𝑑𝑡</m:t>
                        </m:r>
                      </m:e>
                    </m:nary>
                  </m:oMath>
                </a14:m>
                <a:endParaRPr lang="en-IN" dirty="0"/>
              </a:p>
              <a:p>
                <a:pPr lvl="2"/>
                <a:r>
                  <a:rPr lang="en-IN" dirty="0"/>
                  <a:t>They make sense even if </a:t>
                </a:r>
                <a14:m>
                  <m:oMath xmlns:m="http://schemas.openxmlformats.org/officeDocument/2006/math">
                    <m:r>
                      <a:rPr lang="en-IN" b="0" i="1" smtClean="0">
                        <a:latin typeface="Cambria Math" panose="02040503050406030204" pitchFamily="18" charset="0"/>
                      </a:rPr>
                      <m:t>𝑋</m:t>
                    </m:r>
                  </m:oMath>
                </a14:m>
                <a:r>
                  <a:rPr lang="en-IN" dirty="0"/>
                  <a:t> is continuous and </a:t>
                </a:r>
                <a14:m>
                  <m:oMath xmlns:m="http://schemas.openxmlformats.org/officeDocument/2006/math">
                    <m:r>
                      <a:rPr lang="en-IN" b="0" i="1" smtClean="0">
                        <a:latin typeface="Cambria Math" panose="02040503050406030204" pitchFamily="18" charset="0"/>
                      </a:rPr>
                      <m:t>𝑌</m:t>
                    </m:r>
                  </m:oMath>
                </a14:m>
                <a:r>
                  <a:rPr lang="en-IN" dirty="0"/>
                  <a:t> is discrete and vice versa</a:t>
                </a:r>
              </a:p>
              <a:p>
                <a:pPr lvl="2"/>
                <a:r>
                  <a:rPr lang="en-IN" dirty="0"/>
                  <a:t>Details of these constructions, however, are beyond the scope of CS771</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33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24</a:t>
            </a:fld>
            <a:endParaRPr lang="en-US"/>
          </a:p>
        </p:txBody>
      </p:sp>
    </p:spTree>
    <p:extLst>
      <p:ext uri="{BB962C8B-B14F-4D97-AF65-F5344CB8AC3E}">
        <p14:creationId xmlns:p14="http://schemas.microsoft.com/office/powerpoint/2010/main" val="363269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Continuous R.V.s– the Rules Revisited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a:t>Marginal probabilities continue to make sense</a:t>
                </a:r>
                <a:br>
                  <a:rPr lang="en-IN" dirty="0"/>
                </a:b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nary>
                      <m:naryPr>
                        <m:supHide m:val="on"/>
                        <m:ctrlPr>
                          <a:rPr lang="en-IN" i="1">
                            <a:latin typeface="Cambria Math" panose="02040503050406030204" pitchFamily="18" charset="0"/>
                          </a:rPr>
                        </m:ctrlPr>
                      </m:naryPr>
                      <m:sub>
                        <m:sSub>
                          <m:sSubPr>
                            <m:ctrlPr>
                              <a:rPr lang="en-IN" i="1">
                                <a:latin typeface="Cambria Math" panose="02040503050406030204" pitchFamily="18" charset="0"/>
                              </a:rPr>
                            </m:ctrlPr>
                          </m:sSubPr>
                          <m:e>
                            <m:r>
                              <m:rPr>
                                <m:brk m:alnAt="7"/>
                              </m:rPr>
                              <a:rPr lang="en-IN" i="1">
                                <a:latin typeface="Cambria Math" panose="02040503050406030204" pitchFamily="18" charset="0"/>
                              </a:rPr>
                              <m:t>𝑆</m:t>
                            </m:r>
                          </m:e>
                          <m:sub>
                            <m:r>
                              <a:rPr lang="en-IN" b="0" i="1" smtClean="0">
                                <a:latin typeface="Cambria Math" panose="02040503050406030204" pitchFamily="18" charset="0"/>
                              </a:rPr>
                              <m:t>𝑌</m:t>
                            </m:r>
                          </m:sub>
                        </m:sSub>
                      </m:sub>
                      <m:sup/>
                      <m:e>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sub>
                        </m:sSub>
                        <m:d>
                          <m:dPr>
                            <m:ctrlPr>
                              <a:rPr lang="en-IN" i="1">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r>
                              <a:rPr lang="en-IN" i="1">
                                <a:latin typeface="Cambria Math" panose="02040503050406030204" pitchFamily="18" charset="0"/>
                              </a:rPr>
                              <m:t>𝑡</m:t>
                            </m:r>
                          </m:e>
                        </m:d>
                        <m:r>
                          <a:rPr lang="en-IN" i="1">
                            <a:latin typeface="Cambria Math" panose="02040503050406030204" pitchFamily="18" charset="0"/>
                          </a:rPr>
                          <m:t>𝑑𝑡</m:t>
                        </m:r>
                      </m:e>
                    </m:nary>
                  </m:oMath>
                </a14:m>
                <a:endParaRPr lang="en-IN" dirty="0"/>
              </a:p>
              <a:p>
                <a:r>
                  <a:rPr lang="en-IN" dirty="0"/>
                  <a:t>Conditional probabilities also make sense</a:t>
                </a:r>
              </a:p>
              <a:p>
                <a:pPr lvl="2"/>
                <a:r>
                  <a:rPr lang="en-IN" dirty="0"/>
                  <a:t>When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are both are continuous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b="0" i="1" smtClean="0">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oMath>
                </a14:m>
                <a:endParaRPr lang="en-IN" dirty="0"/>
              </a:p>
              <a:p>
                <a:pPr lvl="3"/>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i="1">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r>
                      <a:rPr lang="en-IN"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b="0"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r>
                      <a:rPr lang="en-IN" b="0"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oMath>
                </a14:m>
                <a:endParaRPr lang="en-IN" dirty="0"/>
              </a:p>
              <a:p>
                <a:pPr lvl="3"/>
                <a:r>
                  <a:rPr lang="en-IN" dirty="0"/>
                  <a:t>Actually, even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𝑟</m:t>
                        </m:r>
                      </m:e>
                    </m:d>
                  </m:oMath>
                </a14:m>
                <a:r>
                  <a:rPr lang="en-IN" dirty="0"/>
                  <a:t> makes sense in this case – details beyond CS771</a:t>
                </a:r>
              </a:p>
              <a:p>
                <a:pPr lvl="2"/>
                <a:r>
                  <a:rPr lang="en-IN" dirty="0"/>
                  <a:t>When </a:t>
                </a:r>
                <a14:m>
                  <m:oMath xmlns:m="http://schemas.openxmlformats.org/officeDocument/2006/math">
                    <m:r>
                      <a:rPr lang="en-IN" b="0" i="1" smtClean="0">
                        <a:latin typeface="Cambria Math" panose="02040503050406030204" pitchFamily="18" charset="0"/>
                      </a:rPr>
                      <m:t>𝑋</m:t>
                    </m:r>
                  </m:oMath>
                </a14:m>
                <a:r>
                  <a:rPr lang="en-IN" dirty="0"/>
                  <a:t> is discrete but </a:t>
                </a:r>
                <a14:m>
                  <m:oMath xmlns:m="http://schemas.openxmlformats.org/officeDocument/2006/math">
                    <m:r>
                      <a:rPr lang="en-IN" b="0" i="1" smtClean="0">
                        <a:latin typeface="Cambria Math" panose="02040503050406030204" pitchFamily="18" charset="0"/>
                      </a:rPr>
                      <m:t>𝑌</m:t>
                    </m:r>
                  </m:oMath>
                </a14:m>
                <a:r>
                  <a:rPr lang="en-IN" dirty="0"/>
                  <a:t> is continuous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𝑐</m:t>
                        </m:r>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oMath>
                </a14:m>
                <a:endParaRPr lang="en-IN" dirty="0"/>
              </a:p>
              <a:p>
                <a:pPr lvl="3"/>
                <a:r>
                  <a:rPr lang="en-IN" dirty="0"/>
                  <a:t>Actually, even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b="0" i="0"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𝑐</m:t>
                        </m:r>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i="1">
                            <a:solidFill>
                              <a:schemeClr val="tx1"/>
                            </a:solidFill>
                            <a:latin typeface="Cambria Math" panose="02040503050406030204" pitchFamily="18" charset="0"/>
                            <a:ea typeface="Cambria Math" panose="02040503050406030204" pitchFamily="18" charset="0"/>
                          </a:rPr>
                          <m:t>=</m:t>
                        </m:r>
                        <m:r>
                          <a:rPr lang="en-IN" i="1">
                            <a:solidFill>
                              <a:schemeClr val="tx1"/>
                            </a:solidFill>
                            <a:latin typeface="Cambria Math" panose="02040503050406030204" pitchFamily="18" charset="0"/>
                            <a:ea typeface="Cambria Math" panose="02040503050406030204" pitchFamily="18" charset="0"/>
                          </a:rPr>
                          <m:t>𝑟</m:t>
                        </m:r>
                      </m:e>
                    </m:d>
                  </m:oMath>
                </a14:m>
                <a:r>
                  <a:rPr lang="en-IN" dirty="0"/>
                  <a:t> makes sense in this case – details beyond CS771</a:t>
                </a:r>
              </a:p>
              <a:p>
                <a:pPr lvl="2"/>
                <a:r>
                  <a:rPr lang="en-IN" dirty="0"/>
                  <a:t>When </a:t>
                </a:r>
                <a14:m>
                  <m:oMath xmlns:m="http://schemas.openxmlformats.org/officeDocument/2006/math">
                    <m:r>
                      <a:rPr lang="en-IN">
                        <a:latin typeface="Cambria Math" panose="02040503050406030204" pitchFamily="18" charset="0"/>
                      </a:rPr>
                      <m:t>𝑋</m:t>
                    </m:r>
                  </m:oMath>
                </a14:m>
                <a:r>
                  <a:rPr lang="en-IN" dirty="0"/>
                  <a:t> is continuous but </a:t>
                </a:r>
                <a14:m>
                  <m:oMath xmlns:m="http://schemas.openxmlformats.org/officeDocument/2006/math">
                    <m:r>
                      <a:rPr lang="en-IN">
                        <a:latin typeface="Cambria Math" panose="02040503050406030204" pitchFamily="18" charset="0"/>
                      </a:rPr>
                      <m:t>𝑌</m:t>
                    </m:r>
                  </m:oMath>
                </a14:m>
                <a:r>
                  <a:rPr lang="en-IN" dirty="0"/>
                  <a:t> is discrete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𝑟</m:t>
                        </m:r>
                      </m:e>
                    </m:d>
                  </m:oMath>
                </a14:m>
                <a:endParaRPr lang="en-IN" dirty="0"/>
              </a:p>
              <a:p>
                <a:r>
                  <a:rPr lang="en-IN" dirty="0"/>
                  <a:t>Conditional expectations, (co)variances also defined similarly</a:t>
                </a:r>
              </a:p>
              <a:p>
                <a:pPr lvl="2"/>
                <a:r>
                  <a:rPr lang="en-IN" dirty="0"/>
                  <a:t>Tricky to define in some cases as above – details beyond scope of CS771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b="-74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52" y="587168"/>
            <a:ext cx="1832396" cy="183239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850921" y="786565"/>
                <a:ext cx="3801704" cy="1041486"/>
              </a:xfrm>
              <a:prstGeom prst="wedgeRectCallout">
                <a:avLst>
                  <a:gd name="adj1" fmla="val -63964"/>
                  <a:gd name="adj2" fmla="val 4852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Wait! If </a:t>
                </a:r>
                <a14:m>
                  <m:oMath xmlns:m="http://schemas.openxmlformats.org/officeDocument/2006/math">
                    <m:r>
                      <a:rPr lang="en-IN" sz="2400" b="0" i="1" smtClean="0">
                        <a:solidFill>
                          <a:schemeClr val="tx1"/>
                        </a:solidFill>
                        <a:latin typeface="Cambria Math" panose="02040503050406030204" pitchFamily="18" charset="0"/>
                      </a:rPr>
                      <m:t>𝑌</m:t>
                    </m:r>
                  </m:oMath>
                </a14:m>
                <a:r>
                  <a:rPr lang="en-IN" sz="2400" dirty="0">
                    <a:solidFill>
                      <a:schemeClr val="tx1"/>
                    </a:solidFill>
                    <a:latin typeface="+mj-lt"/>
                  </a:rPr>
                  <a:t> is continuous, even if </a:t>
                </a:r>
                <a14:m>
                  <m:oMath xmlns:m="http://schemas.openxmlformats.org/officeDocument/2006/math">
                    <m:r>
                      <a:rPr lang="en-IN" sz="2400" b="0" i="1" smtClean="0">
                        <a:solidFill>
                          <a:schemeClr val="tx1"/>
                        </a:solidFill>
                        <a:latin typeface="Cambria Math" panose="02040503050406030204" pitchFamily="18" charset="0"/>
                      </a:rPr>
                      <m:t>𝑟</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𝑌</m:t>
                        </m:r>
                      </m:sub>
                    </m:sSub>
                  </m:oMath>
                </a14:m>
                <a:r>
                  <a:rPr lang="en-IN" sz="2400" dirty="0">
                    <a:solidFill>
                      <a:schemeClr val="tx1"/>
                    </a:solidFill>
                    <a:latin typeface="+mj-lt"/>
                  </a:rPr>
                  <a:t>, what is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𝑌</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𝑟</m:t>
                        </m:r>
                      </m:e>
                    </m:d>
                  </m:oMath>
                </a14:m>
                <a:r>
                  <a:rPr lang="en-IN" sz="2400" dirty="0">
                    <a:solidFill>
                      <a:schemeClr val="tx1"/>
                    </a:solidFill>
                    <a:latin typeface="+mj-lt"/>
                  </a:rPr>
                  <a:t>?</a:t>
                </a:r>
              </a:p>
            </p:txBody>
          </p:sp>
        </mc:Choice>
        <mc:Fallback xmlns="">
          <p:sp>
            <p:nvSpPr>
              <p:cNvPr id="6" name="Rectangular Callout 5"/>
              <p:cNvSpPr>
                <a:spLocks noRot="1" noChangeAspect="1" noMove="1" noResize="1" noEditPoints="1" noAdjustHandles="1" noChangeArrowheads="1" noChangeShapeType="1" noTextEdit="1"/>
              </p:cNvSpPr>
              <p:nvPr/>
            </p:nvSpPr>
            <p:spPr>
              <a:xfrm>
                <a:off x="1850921" y="786565"/>
                <a:ext cx="3801704" cy="1041486"/>
              </a:xfrm>
              <a:prstGeom prst="wedgeRectCallout">
                <a:avLst>
                  <a:gd name="adj1" fmla="val -63964"/>
                  <a:gd name="adj2" fmla="val 48529"/>
                </a:avLst>
              </a:prstGeom>
              <a:blipFill>
                <a:blip r:embed="rId4"/>
                <a:stretch>
                  <a:fillRect r="-2654" b="-1130"/>
                </a:stretch>
              </a:blipFill>
              <a:ln w="38100">
                <a:solidFill>
                  <a:schemeClr val="accent1"/>
                </a:solidFill>
              </a:ln>
            </p:spPr>
            <p:txBody>
              <a:bodyPr/>
              <a:lstStyle/>
              <a:p>
                <a:r>
                  <a:rPr lang="en-IN">
                    <a:noFill/>
                  </a:rPr>
                  <a:t> </a:t>
                </a:r>
              </a:p>
            </p:txBody>
          </p:sp>
        </mc:Fallback>
      </mc:AlternateContent>
      <p:grpSp>
        <p:nvGrpSpPr>
          <p:cNvPr id="7" name="Group 6"/>
          <p:cNvGrpSpPr/>
          <p:nvPr/>
        </p:nvGrpSpPr>
        <p:grpSpPr>
          <a:xfrm>
            <a:off x="10626205" y="2125158"/>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Rectangular Callout 12"/>
              <p:cNvSpPr/>
              <p:nvPr/>
            </p:nvSpPr>
            <p:spPr>
              <a:xfrm>
                <a:off x="2938409" y="1918896"/>
                <a:ext cx="7572224" cy="1517660"/>
              </a:xfrm>
              <a:prstGeom prst="wedgeRectCallout">
                <a:avLst>
                  <a:gd name="adj1" fmla="val 59690"/>
                  <a:gd name="adj2" fmla="val 4346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ea typeface="Cambria Math" panose="02040503050406030204" pitchFamily="18" charset="0"/>
                  </a:rPr>
                  <a:t>In general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𝑟</m:t>
                        </m:r>
                      </m:e>
                    </m:d>
                    <m:r>
                      <a:rPr lang="en-IN" sz="2400" b="0" i="1" smtClean="0">
                        <a:solidFill>
                          <a:schemeClr val="tx1"/>
                        </a:solidFill>
                        <a:latin typeface="Cambria Math" panose="02040503050406030204" pitchFamily="18" charset="0"/>
                        <a:ea typeface="Cambria Math" panose="02040503050406030204" pitchFamily="18" charset="0"/>
                      </a:rPr>
                      <m:t>=0</m:t>
                    </m:r>
                  </m:oMath>
                </a14:m>
                <a:r>
                  <a:rPr lang="en-IN" sz="2400" dirty="0">
                    <a:solidFill>
                      <a:schemeClr val="tx1"/>
                    </a:solidFill>
                    <a:latin typeface="+mj-lt"/>
                    <a:ea typeface="Cambria Math" panose="02040503050406030204" pitchFamily="18" charset="0"/>
                  </a:rPr>
                  <a:t> in such cases and you would be right to suspect a divide-by-zero problem here. However, it is possible to still define </a:t>
                </a:r>
                <a14:m>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𝑎</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𝑏</m:t>
                            </m:r>
                          </m:e>
                        </m:d>
                        <m:r>
                          <a:rPr lang="en-IN" sz="2400">
                            <a:solidFill>
                              <a:schemeClr val="tx1"/>
                            </a:solidFill>
                            <a:latin typeface="Cambria Math" panose="02040503050406030204" pitchFamily="18" charset="0"/>
                            <a:ea typeface="Cambria Math" panose="02040503050406030204" pitchFamily="18" charset="0"/>
                          </a:rPr>
                          <m:t> | </m:t>
                        </m:r>
                        <m:r>
                          <a:rPr lang="en-IN" sz="2400">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𝑟</m:t>
                        </m:r>
                      </m:e>
                    </m:d>
                  </m:oMath>
                </a14:m>
                <a:r>
                  <a:rPr lang="en-IN" sz="2400" dirty="0">
                    <a:solidFill>
                      <a:schemeClr val="tx1"/>
                    </a:solidFill>
                    <a:latin typeface="+mj-lt"/>
                    <a:ea typeface="Cambria Math" panose="02040503050406030204" pitchFamily="18" charset="0"/>
                  </a:rPr>
                  <a:t> using limits or a powerful technique called the </a:t>
                </a:r>
                <a:r>
                  <a:rPr lang="en-IN" sz="2400" i="1" dirty="0">
                    <a:solidFill>
                      <a:schemeClr val="tx1"/>
                    </a:solidFill>
                    <a:latin typeface="+mj-lt"/>
                    <a:ea typeface="Cambria Math" panose="02040503050406030204" pitchFamily="18" charset="0"/>
                  </a:rPr>
                  <a:t>Radon-</a:t>
                </a:r>
                <a:r>
                  <a:rPr lang="en-IN" sz="2400" i="1" dirty="0" err="1">
                    <a:solidFill>
                      <a:schemeClr val="tx1"/>
                    </a:solidFill>
                    <a:latin typeface="+mj-lt"/>
                    <a:ea typeface="Cambria Math" panose="02040503050406030204" pitchFamily="18" charset="0"/>
                  </a:rPr>
                  <a:t>Nikodym</a:t>
                </a:r>
                <a:r>
                  <a:rPr lang="en-IN" sz="2400" i="1" dirty="0">
                    <a:solidFill>
                      <a:schemeClr val="tx1"/>
                    </a:solidFill>
                    <a:latin typeface="+mj-lt"/>
                    <a:ea typeface="Cambria Math" panose="02040503050406030204" pitchFamily="18" charset="0"/>
                  </a:rPr>
                  <a:t> derivative</a:t>
                </a:r>
                <a:endParaRPr lang="en-IN" sz="2400" dirty="0">
                  <a:solidFill>
                    <a:schemeClr val="tx1"/>
                  </a:solidFill>
                  <a:latin typeface="+mj-lt"/>
                </a:endParaRPr>
              </a:p>
            </p:txBody>
          </p:sp>
        </mc:Choice>
        <mc:Fallback xmlns="">
          <p:sp>
            <p:nvSpPr>
              <p:cNvPr id="13" name="Rectangular Callout 12"/>
              <p:cNvSpPr>
                <a:spLocks noRot="1" noChangeAspect="1" noMove="1" noResize="1" noEditPoints="1" noAdjustHandles="1" noChangeArrowheads="1" noChangeShapeType="1" noTextEdit="1"/>
              </p:cNvSpPr>
              <p:nvPr/>
            </p:nvSpPr>
            <p:spPr>
              <a:xfrm>
                <a:off x="2938409" y="1918896"/>
                <a:ext cx="7572224" cy="1517660"/>
              </a:xfrm>
              <a:prstGeom prst="wedgeRectCallout">
                <a:avLst>
                  <a:gd name="adj1" fmla="val 59690"/>
                  <a:gd name="adj2" fmla="val 43465"/>
                </a:avLst>
              </a:prstGeom>
              <a:blipFill>
                <a:blip r:embed="rId5"/>
                <a:stretch>
                  <a:fillRect l="-804" t="-3137" b="-902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03567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Continuous R.V.s– the Rules Revisited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b="1" dirty="0"/>
                  <a:t>Rules of Probability</a:t>
                </a:r>
                <a:r>
                  <a:rPr lang="en-IN" dirty="0"/>
                  <a:t>: All rules Sum, Product, Chain, Bayes, Complement, Union continue to hold</a:t>
                </a:r>
              </a:p>
              <a:p>
                <a:r>
                  <a:rPr lang="en-IN" dirty="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are independent continuous R.V. then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𝑦</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𝑌</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𝑦</m:t>
                        </m:r>
                      </m:e>
                    </m:d>
                  </m:oMath>
                </a14:m>
                <a:endParaRPr lang="en-IN" dirty="0"/>
              </a:p>
              <a:p>
                <a:r>
                  <a:rPr lang="en-IN" dirty="0"/>
                  <a:t>For independent continuous R.V. we continue to have</a:t>
                </a:r>
                <a:br>
                  <a:rPr lang="en-IN" dirty="0"/>
                </a:b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i="1">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r>
                      <a:rPr lang="en-IN" b="0"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e>
                    </m:d>
                  </m:oMath>
                </a14:m>
                <a:br>
                  <a:rPr lang="en-IN" dirty="0"/>
                </a:b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i="1">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𝑟</m:t>
                        </m:r>
                      </m:e>
                    </m:d>
                    <m:r>
                      <a:rPr lang="en-IN" i="1">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e>
                    </m:d>
                  </m:oMath>
                </a14:m>
                <a:endParaRPr lang="en-IN" dirty="0"/>
              </a:p>
              <a:p>
                <a:r>
                  <a:rPr lang="en-IN" b="1" dirty="0"/>
                  <a:t>Rules of Expectation</a:t>
                </a:r>
                <a:r>
                  <a:rPr lang="en-IN" dirty="0"/>
                  <a:t>: All rules Linearity, Scaling, Product still hold</a:t>
                </a:r>
              </a:p>
              <a:p>
                <a:r>
                  <a:rPr lang="en-IN" b="1" dirty="0"/>
                  <a:t>Rules of (co)Variance</a:t>
                </a:r>
                <a:r>
                  <a:rPr lang="en-IN" dirty="0"/>
                  <a:t>: All rules Constant, Scaling, Shift, Sum still hold</a:t>
                </a:r>
              </a:p>
              <a:p>
                <a:endParaRPr lang="en-IN" dirty="0"/>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81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26</a:t>
            </a:fld>
            <a:endParaRPr lang="en-US"/>
          </a:p>
        </p:txBody>
      </p:sp>
    </p:spTree>
    <p:extLst>
      <p:ext uri="{BB962C8B-B14F-4D97-AF65-F5344CB8AC3E}">
        <p14:creationId xmlns:p14="http://schemas.microsoft.com/office/powerpoint/2010/main" val="16219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Probability Distributions </a:t>
            </a:r>
          </a:p>
        </p:txBody>
      </p:sp>
      <p:sp>
        <p:nvSpPr>
          <p:cNvPr id="6" name="Text Placeholder 5"/>
          <p:cNvSpPr>
            <a:spLocks noGrp="1"/>
          </p:cNvSpPr>
          <p:nvPr>
            <p:ph type="body" idx="1"/>
          </p:nvPr>
        </p:nvSpPr>
        <p:spPr/>
        <p:txBody>
          <a:bodyPr/>
          <a:lstStyle/>
          <a:p>
            <a:r>
              <a:rPr lang="en-IN" dirty="0"/>
              <a:t>Some distributions popularly used in ML</a:t>
            </a:r>
          </a:p>
          <a:p>
            <a:r>
              <a:rPr lang="en-IN" dirty="0"/>
              <a:t>Discrete distributions: Bernoulli, Rademacher</a:t>
            </a:r>
          </a:p>
          <a:p>
            <a:r>
              <a:rPr lang="en-IN" dirty="0"/>
              <a:t>Continuous distributions: Uniform, Gaussian, Laplacian</a:t>
            </a:r>
          </a:p>
          <a:p>
            <a:r>
              <a:rPr lang="en-IN" dirty="0"/>
              <a:t>Some of their properties such as mean, median </a:t>
            </a:r>
            <a:r>
              <a:rPr lang="en-IN" dirty="0" err="1"/>
              <a:t>etc</a:t>
            </a:r>
            <a:endParaRPr lang="en-IN" dirty="0"/>
          </a:p>
          <a:p>
            <a:r>
              <a:rPr lang="en-IN" dirty="0"/>
              <a:t>Notion of a parametric distribution</a:t>
            </a:r>
          </a:p>
        </p:txBody>
      </p:sp>
      <p:sp>
        <p:nvSpPr>
          <p:cNvPr id="4" name="Slide Number Placeholder 3"/>
          <p:cNvSpPr>
            <a:spLocks noGrp="1"/>
          </p:cNvSpPr>
          <p:nvPr>
            <p:ph type="sldNum" sz="quarter" idx="12"/>
          </p:nvPr>
        </p:nvSpPr>
        <p:spPr/>
        <p:txBody>
          <a:bodyPr/>
          <a:lstStyle/>
          <a:p>
            <a:fld id="{157B8E69-23A9-4619-9CFE-E27BFD8A78F9}" type="slidenum">
              <a:rPr lang="en-US" smtClean="0"/>
              <a:t>27</a:t>
            </a:fld>
            <a:endParaRPr lang="en-US"/>
          </a:p>
        </p:txBody>
      </p:sp>
    </p:spTree>
    <p:extLst>
      <p:ext uri="{BB962C8B-B14F-4D97-AF65-F5344CB8AC3E}">
        <p14:creationId xmlns:p14="http://schemas.microsoft.com/office/powerpoint/2010/main" val="178555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Bernoulli Distributions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normAutofit/>
              </a:bodyPr>
              <a:lstStyle/>
              <a:p>
                <a:r>
                  <a:rPr lang="en-IN" dirty="0"/>
                  <a:t>These are probability distributions over the support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endParaRPr lang="en-IN" dirty="0"/>
              </a:p>
              <a:p>
                <a:pPr lvl="2"/>
                <a:r>
                  <a:rPr lang="en-IN" dirty="0"/>
                  <a:t>Very useful in binary classification as labels are often named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0</m:t>
                        </m:r>
                        <m:r>
                          <a:rPr lang="en-IN">
                            <a:latin typeface="Cambria Math" panose="02040503050406030204" pitchFamily="18" charset="0"/>
                          </a:rPr>
                          <m:t>,1</m:t>
                        </m:r>
                      </m:e>
                    </m:d>
                  </m:oMath>
                </a14:m>
                <a:endParaRPr lang="en-IN" dirty="0"/>
              </a:p>
              <a:p>
                <a:r>
                  <a:rPr lang="en-IN" dirty="0"/>
                  <a:t>Arguably the simplest of all distributions. PMF of a </a:t>
                </a:r>
                <a:r>
                  <a:rPr lang="en-IN" dirty="0" err="1"/>
                  <a:t>r.v</a:t>
                </a:r>
                <a:r>
                  <a:rPr lang="en-IN" dirty="0"/>
                  <a:t>. </a:t>
                </a:r>
                <a14:m>
                  <m:oMath xmlns:m="http://schemas.openxmlformats.org/officeDocument/2006/math">
                    <m:r>
                      <a:rPr lang="en-IN" b="0" i="1" smtClean="0">
                        <a:latin typeface="Cambria Math" panose="02040503050406030204" pitchFamily="18" charset="0"/>
                      </a:rPr>
                      <m:t>𝑌</m:t>
                    </m:r>
                  </m:oMath>
                </a14:m>
                <a:r>
                  <a:rPr lang="en-IN" dirty="0"/>
                  <a:t> with Bernoulli distribution is uniquely specified by just specifying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𝑝</m:t>
                    </m:r>
                  </m:oMath>
                </a14:m>
                <a:endParaRPr lang="en-IN" dirty="0"/>
              </a:p>
              <a:p>
                <a:pPr lvl="2"/>
                <a:r>
                  <a:rPr lang="en-IN" dirty="0"/>
                  <a:t>Using complement rule we automatically get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m:t>
                        </m:r>
                      </m:e>
                    </m:d>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𝑝</m:t>
                    </m:r>
                  </m:oMath>
                </a14:m>
                <a:endParaRPr lang="en-IN" dirty="0"/>
              </a:p>
              <a:p>
                <a:pPr lvl="2"/>
                <a14:m>
                  <m:oMath xmlns:m="http://schemas.openxmlformats.org/officeDocument/2006/math">
                    <m:r>
                      <a:rPr lang="en-IN" b="0" i="1" smtClean="0">
                        <a:latin typeface="Cambria Math" panose="02040503050406030204" pitchFamily="18" charset="0"/>
                      </a:rPr>
                      <m:t>𝑝</m:t>
                    </m:r>
                  </m:oMath>
                </a14:m>
                <a:r>
                  <a:rPr lang="en-IN" dirty="0"/>
                  <a:t> called “success probability” or “bias”</a:t>
                </a:r>
              </a:p>
              <a:p>
                <a:pPr lvl="2"/>
                <a:r>
                  <a:rPr lang="en-IN" dirty="0"/>
                  <a:t>Do not confuse this with the bias of linear model – not the same thing!</a:t>
                </a:r>
              </a:p>
              <a:p>
                <a:r>
                  <a:rPr lang="en-IN" b="1" dirty="0"/>
                  <a:t>Mean</a:t>
                </a:r>
                <a:r>
                  <a:rPr lang="en-IN" dirty="0"/>
                  <a:t>: </a:t>
                </a:r>
                <a14:m>
                  <m:oMath xmlns:m="http://schemas.openxmlformats.org/officeDocument/2006/math">
                    <m:r>
                      <a:rPr lang="en-IN" b="0" i="1" smtClean="0">
                        <a:latin typeface="Cambria Math" panose="02040503050406030204" pitchFamily="18" charset="0"/>
                      </a:rPr>
                      <m:t>𝑝</m:t>
                    </m:r>
                  </m:oMath>
                </a14:m>
                <a:endParaRPr lang="en-IN" dirty="0"/>
              </a:p>
              <a:p>
                <a:r>
                  <a:rPr lang="en-IN" b="1" dirty="0"/>
                  <a:t>Mode</a:t>
                </a:r>
                <a:r>
                  <a:rPr lang="en-IN" dirty="0"/>
                  <a:t>: </a:t>
                </a:r>
                <a14:m>
                  <m:oMath xmlns:m="http://schemas.openxmlformats.org/officeDocument/2006/math">
                    <m:r>
                      <a:rPr lang="en-IN" b="0" i="1" smtClean="0">
                        <a:latin typeface="Cambria Math" panose="02040503050406030204" pitchFamily="18" charset="0"/>
                      </a:rPr>
                      <m:t>1</m:t>
                    </m:r>
                  </m:oMath>
                </a14:m>
                <a:r>
                  <a:rPr lang="en-IN" dirty="0"/>
                  <a:t> if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&gt;0.5</m:t>
                    </m:r>
                  </m:oMath>
                </a14:m>
                <a:r>
                  <a:rPr lang="en-IN" dirty="0"/>
                  <a:t>, </a:t>
                </a:r>
                <a14:m>
                  <m:oMath xmlns:m="http://schemas.openxmlformats.org/officeDocument/2006/math">
                    <m:r>
                      <a:rPr lang="en-IN" b="0" i="1" smtClean="0">
                        <a:latin typeface="Cambria Math" panose="02040503050406030204" pitchFamily="18" charset="0"/>
                      </a:rPr>
                      <m:t>0</m:t>
                    </m:r>
                  </m:oMath>
                </a14:m>
                <a:r>
                  <a:rPr lang="en-IN" dirty="0"/>
                  <a:t> if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&lt;0.5</m:t>
                    </m:r>
                  </m:oMath>
                </a14:m>
                <a:r>
                  <a:rPr lang="en-IN" dirty="0"/>
                  <a: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r>
                  <a:rPr lang="en-IN" dirty="0"/>
                  <a:t> if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=0.5</m:t>
                    </m:r>
                  </m:oMath>
                </a14:m>
                <a:endParaRPr lang="en-IN" dirty="0"/>
              </a:p>
              <a:p>
                <a:r>
                  <a:rPr lang="en-IN" b="1" dirty="0"/>
                  <a:t>Variance</a:t>
                </a:r>
                <a:r>
                  <a:rPr lang="en-IN" dirty="0"/>
                  <a:t>: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𝑝</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10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28</a:t>
            </a:fld>
            <a:endParaRPr lang="en-US"/>
          </a:p>
        </p:txBody>
      </p:sp>
    </p:spTree>
    <p:extLst>
      <p:ext uri="{BB962C8B-B14F-4D97-AF65-F5344CB8AC3E}">
        <p14:creationId xmlns:p14="http://schemas.microsoft.com/office/powerpoint/2010/main" val="28538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Rademacher Distributions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a:t>These are probability distributions over the support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−1</m:t>
                        </m:r>
                        <m:r>
                          <a:rPr lang="en-IN" i="1">
                            <a:latin typeface="Cambria Math" panose="02040503050406030204" pitchFamily="18" charset="0"/>
                          </a:rPr>
                          <m:t>,1</m:t>
                        </m:r>
                      </m:e>
                    </m:d>
                  </m:oMath>
                </a14:m>
                <a:endParaRPr lang="en-IN" dirty="0"/>
              </a:p>
              <a:p>
                <a:pPr lvl="2"/>
                <a:r>
                  <a:rPr lang="en-IN" dirty="0"/>
                  <a:t>Very similar to Bernoulli distributions except that support is different</a:t>
                </a:r>
              </a:p>
              <a:p>
                <a:pPr lvl="2"/>
                <a:r>
                  <a:rPr lang="en-IN" dirty="0"/>
                  <a:t>If </a:t>
                </a:r>
                <a14:m>
                  <m:oMath xmlns:m="http://schemas.openxmlformats.org/officeDocument/2006/math">
                    <m:r>
                      <a:rPr lang="en-IN" b="0" i="1" smtClean="0">
                        <a:latin typeface="Cambria Math" panose="02040503050406030204" pitchFamily="18" charset="0"/>
                      </a:rPr>
                      <m:t>𝑋</m:t>
                    </m:r>
                  </m:oMath>
                </a14:m>
                <a:r>
                  <a:rPr lang="en-IN" dirty="0"/>
                  <a:t> is distributed as Bernoulli then </a:t>
                </a:r>
                <a14:m>
                  <m:oMath xmlns:m="http://schemas.openxmlformats.org/officeDocument/2006/math">
                    <m:r>
                      <a:rPr lang="en-IN" b="0" i="1" smtClean="0">
                        <a:latin typeface="Cambria Math" panose="02040503050406030204" pitchFamily="18" charset="0"/>
                      </a:rPr>
                      <m:t>2</m:t>
                    </m:r>
                    <m:r>
                      <a:rPr lang="en-IN" b="0" i="1" smtClean="0">
                        <a:latin typeface="Cambria Math" panose="02040503050406030204" pitchFamily="18" charset="0"/>
                      </a:rPr>
                      <m:t>𝑋</m:t>
                    </m:r>
                    <m:r>
                      <a:rPr lang="en-IN" b="0" i="1" smtClean="0">
                        <a:latin typeface="Cambria Math" panose="02040503050406030204" pitchFamily="18" charset="0"/>
                      </a:rPr>
                      <m:t>−1</m:t>
                    </m:r>
                  </m:oMath>
                </a14:m>
                <a:r>
                  <a:rPr lang="en-IN" dirty="0"/>
                  <a:t> is distributed as Rademacher</a:t>
                </a:r>
              </a:p>
              <a:p>
                <a:pPr lvl="2"/>
                <a:r>
                  <a:rPr lang="en-IN" dirty="0"/>
                  <a:t>If </a:t>
                </a:r>
                <a14:m>
                  <m:oMath xmlns:m="http://schemas.openxmlformats.org/officeDocument/2006/math">
                    <m:r>
                      <a:rPr lang="en-IN" b="0" i="1" smtClean="0">
                        <a:latin typeface="Cambria Math" panose="02040503050406030204" pitchFamily="18" charset="0"/>
                      </a:rPr>
                      <m:t>𝑌</m:t>
                    </m:r>
                  </m:oMath>
                </a14:m>
                <a:r>
                  <a:rPr lang="en-IN" dirty="0"/>
                  <a:t> is distributed as Rademacher then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+1</m:t>
                        </m:r>
                      </m:e>
                    </m:d>
                    <m:r>
                      <a:rPr lang="en-IN" b="0" i="1" smtClean="0">
                        <a:latin typeface="Cambria Math" panose="02040503050406030204" pitchFamily="18" charset="0"/>
                      </a:rPr>
                      <m:t>/2</m:t>
                    </m:r>
                  </m:oMath>
                </a14:m>
                <a:r>
                  <a:rPr lang="en-IN" dirty="0"/>
                  <a:t> is distributed as Bernoulli</a:t>
                </a:r>
              </a:p>
              <a:p>
                <a:r>
                  <a:rPr lang="en-IN" dirty="0"/>
                  <a:t>Also extremely simple distribution. PMF of a </a:t>
                </a:r>
                <a:r>
                  <a:rPr lang="en-IN" dirty="0" err="1"/>
                  <a:t>r.v</a:t>
                </a:r>
                <a:r>
                  <a:rPr lang="en-IN" dirty="0"/>
                  <a:t>. </a:t>
                </a:r>
                <a14:m>
                  <m:oMath xmlns:m="http://schemas.openxmlformats.org/officeDocument/2006/math">
                    <m:r>
                      <a:rPr lang="en-IN" i="1">
                        <a:latin typeface="Cambria Math" panose="02040503050406030204" pitchFamily="18" charset="0"/>
                      </a:rPr>
                      <m:t>𝑌</m:t>
                    </m:r>
                  </m:oMath>
                </a14:m>
                <a:r>
                  <a:rPr lang="en-IN" dirty="0"/>
                  <a:t> with Rademacher distribution is uniquely specified by just specifying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𝑝</m:t>
                    </m:r>
                  </m:oMath>
                </a14:m>
                <a:endParaRPr lang="en-IN" dirty="0"/>
              </a:p>
              <a:p>
                <a:pPr lvl="2"/>
                <a:r>
                  <a:rPr lang="en-IN" dirty="0"/>
                  <a:t>Using complement rule we automatically get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e>
                    </m:d>
                    <m:r>
                      <a:rPr lang="en-IN">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𝑝</m:t>
                    </m:r>
                  </m:oMath>
                </a14:m>
                <a:endParaRPr lang="en-IN" dirty="0"/>
              </a:p>
              <a:p>
                <a:pPr lvl="2"/>
                <a:r>
                  <a:rPr lang="en-IN" dirty="0"/>
                  <a:t>Often, papers refer to Rademacher distribution only in special case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=0.5</m:t>
                    </m:r>
                  </m:oMath>
                </a14:m>
                <a:endParaRPr lang="en-IN" dirty="0"/>
              </a:p>
              <a:p>
                <a:r>
                  <a:rPr lang="en-IN" dirty="0"/>
                  <a:t>Mean: </a:t>
                </a:r>
                <a14:m>
                  <m:oMath xmlns:m="http://schemas.openxmlformats.org/officeDocument/2006/math">
                    <m:r>
                      <a:rPr lang="en-IN" b="0" i="0" smtClean="0">
                        <a:latin typeface="Cambria Math" panose="02040503050406030204" pitchFamily="18" charset="0"/>
                      </a:rPr>
                      <m:t>2</m:t>
                    </m:r>
                    <m:r>
                      <a:rPr lang="en-IN" i="1">
                        <a:latin typeface="Cambria Math" panose="02040503050406030204" pitchFamily="18" charset="0"/>
                      </a:rPr>
                      <m:t>𝑝</m:t>
                    </m:r>
                    <m:r>
                      <a:rPr lang="en-IN" b="0" i="1" smtClean="0">
                        <a:latin typeface="Cambria Math" panose="02040503050406030204" pitchFamily="18" charset="0"/>
                      </a:rPr>
                      <m:t>−1</m:t>
                    </m:r>
                  </m:oMath>
                </a14:m>
                <a:r>
                  <a:rPr lang="en-IN" dirty="0"/>
                  <a:t> (</a:t>
                </a:r>
                <a:r>
                  <a:rPr lang="en-IN" b="1" dirty="0"/>
                  <a:t>Hint</a:t>
                </a:r>
                <a:r>
                  <a:rPr lang="en-IN" dirty="0"/>
                  <a:t>: use scaling and sum rules for expectation)</a:t>
                </a:r>
              </a:p>
              <a:p>
                <a:r>
                  <a:rPr lang="en-IN" dirty="0"/>
                  <a:t>Mode: </a:t>
                </a:r>
                <a14:m>
                  <m:oMath xmlns:m="http://schemas.openxmlformats.org/officeDocument/2006/math">
                    <m:r>
                      <a:rPr lang="en-IN" i="1">
                        <a:latin typeface="Cambria Math" panose="02040503050406030204" pitchFamily="18" charset="0"/>
                      </a:rPr>
                      <m:t>1</m:t>
                    </m:r>
                  </m:oMath>
                </a14:m>
                <a:r>
                  <a:rPr lang="en-IN" dirty="0"/>
                  <a:t> if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&gt;0.5</m:t>
                    </m:r>
                  </m:oMath>
                </a14:m>
                <a:r>
                  <a:rPr lang="en-IN" dirty="0"/>
                  <a:t>, </a:t>
                </a:r>
                <a14:m>
                  <m:oMath xmlns:m="http://schemas.openxmlformats.org/officeDocument/2006/math">
                    <m:r>
                      <a:rPr lang="en-IN" b="0" i="1" smtClean="0">
                        <a:latin typeface="Cambria Math" panose="02040503050406030204" pitchFamily="18" charset="0"/>
                      </a:rPr>
                      <m:t>−1</m:t>
                    </m:r>
                  </m:oMath>
                </a14:m>
                <a:r>
                  <a:rPr lang="en-IN" dirty="0"/>
                  <a:t> if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&lt;0.5</m:t>
                    </m:r>
                  </m:oMath>
                </a14:m>
                <a:r>
                  <a:rPr lang="en-IN" dirty="0"/>
                  <a:t>,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−1</m:t>
                        </m:r>
                        <m:r>
                          <a:rPr lang="en-IN" i="1">
                            <a:latin typeface="Cambria Math" panose="02040503050406030204" pitchFamily="18" charset="0"/>
                          </a:rPr>
                          <m:t>,1</m:t>
                        </m:r>
                      </m:e>
                    </m:d>
                  </m:oMath>
                </a14:m>
                <a:r>
                  <a:rPr lang="en-IN" dirty="0"/>
                  <a:t> if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=0.5</m:t>
                    </m:r>
                  </m:oMath>
                </a14:m>
                <a:endParaRPr lang="en-IN" dirty="0"/>
              </a:p>
              <a:p>
                <a:r>
                  <a:rPr lang="en-IN" dirty="0"/>
                  <a:t>Variance: </a:t>
                </a:r>
                <a14:m>
                  <m:oMath xmlns:m="http://schemas.openxmlformats.org/officeDocument/2006/math">
                    <m:r>
                      <a:rPr lang="en-IN" b="0" i="0" smtClean="0">
                        <a:latin typeface="Cambria Math" panose="02040503050406030204" pitchFamily="18" charset="0"/>
                      </a:rPr>
                      <m:t>4</m:t>
                    </m:r>
                    <m:r>
                      <a:rPr lang="en-IN" b="0" i="1" smtClean="0">
                        <a:latin typeface="Cambria Math" panose="02040503050406030204" pitchFamily="18" charset="0"/>
                      </a:rPr>
                      <m:t>⋅</m:t>
                    </m:r>
                    <m:r>
                      <a:rPr lang="en-IN" i="1">
                        <a:latin typeface="Cambria Math" panose="02040503050406030204" pitchFamily="18" charset="0"/>
                      </a:rPr>
                      <m:t>𝑝</m:t>
                    </m:r>
                    <m:d>
                      <m:dPr>
                        <m:ctrlPr>
                          <a:rPr lang="en-IN" i="1">
                            <a:latin typeface="Cambria Math" panose="02040503050406030204" pitchFamily="18" charset="0"/>
                          </a:rPr>
                        </m:ctrlPr>
                      </m:dPr>
                      <m:e>
                        <m:r>
                          <a:rPr lang="en-IN" i="1">
                            <a:latin typeface="Cambria Math" panose="02040503050406030204" pitchFamily="18" charset="0"/>
                          </a:rPr>
                          <m:t>1−</m:t>
                        </m:r>
                        <m:r>
                          <a:rPr lang="en-IN" i="1">
                            <a:latin typeface="Cambria Math" panose="02040503050406030204" pitchFamily="18" charset="0"/>
                          </a:rPr>
                          <m:t>𝑝</m:t>
                        </m:r>
                      </m:e>
                    </m:d>
                  </m:oMath>
                </a14:m>
                <a:r>
                  <a:rPr lang="en-IN" dirty="0"/>
                  <a:t> (</a:t>
                </a:r>
                <a:r>
                  <a:rPr lang="en-IN" b="1" dirty="0"/>
                  <a:t>Hint</a:t>
                </a:r>
                <a:r>
                  <a:rPr lang="en-IN" dirty="0"/>
                  <a:t>: use scaling and shift rules for variance)</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29</a:t>
            </a:fld>
            <a:endParaRPr lang="en-US"/>
          </a:p>
        </p:txBody>
      </p:sp>
    </p:spTree>
    <p:extLst>
      <p:ext uri="{BB962C8B-B14F-4D97-AF65-F5344CB8AC3E}">
        <p14:creationId xmlns:p14="http://schemas.microsoft.com/office/powerpoint/2010/main" val="34206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of Expectation: Sum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b="1" dirty="0"/>
                  <a:t>Linearity of Expectation</a:t>
                </a:r>
                <a:r>
                  <a:rPr lang="en-IN" dirty="0"/>
                  <a:t>: given two </a:t>
                </a:r>
                <a:r>
                  <a:rPr lang="en-IN" dirty="0" err="1"/>
                  <a:t>r.v</a:t>
                </a:r>
                <a:r>
                  <a:rPr lang="en-IN" dirty="0"/>
                  <a: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b="1" dirty="0"/>
                  <a:t>, </a:t>
                </a:r>
                <a:r>
                  <a:rPr lang="en-IN" dirty="0"/>
                  <a:t>no matter how they are defined, no matter whether independent or not, we always have</a:t>
                </a:r>
                <a:br>
                  <a:rPr lang="en-IN" dirty="0"/>
                </a:b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oMath>
                </a14:m>
                <a:endParaRPr lang="en-IN" b="1" dirty="0"/>
              </a:p>
              <a:p>
                <a:pPr lvl="2"/>
                <a:r>
                  <a:rPr lang="en-IN" b="1" dirty="0"/>
                  <a:t>Proof</a:t>
                </a:r>
                <a:r>
                  <a:rPr lang="en-IN" dirty="0"/>
                  <a:t>: Let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be a new </a:t>
                </a:r>
                <a:r>
                  <a:rPr lang="en-IN" dirty="0" err="1"/>
                  <a:t>r.v</a:t>
                </a:r>
                <a:r>
                  <a:rPr lang="en-IN" dirty="0"/>
                  <a:t>.. We have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𝑍</m:t>
                        </m:r>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𝑍</m:t>
                            </m:r>
                          </m:sub>
                        </m:sSub>
                      </m:sub>
                      <m:sup/>
                      <m:e>
                        <m: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𝑧</m:t>
                            </m:r>
                          </m:e>
                        </m:d>
                      </m:e>
                    </m:nary>
                  </m:oMath>
                </a14:m>
                <a:r>
                  <a:rPr lang="en-IN" dirty="0"/>
                  <a:t>. Now the only possible values for </a:t>
                </a:r>
                <a14:m>
                  <m:oMath xmlns:m="http://schemas.openxmlformats.org/officeDocument/2006/math">
                    <m:r>
                      <a:rPr lang="en-IN" b="0" i="1" smtClean="0">
                        <a:latin typeface="Cambria Math" panose="02040503050406030204" pitchFamily="18" charset="0"/>
                      </a:rPr>
                      <m:t>𝑧</m:t>
                    </m:r>
                  </m:oMath>
                </a14:m>
                <a:r>
                  <a:rPr lang="en-IN" dirty="0"/>
                  <a:t> are of the form </a:t>
                </a:r>
                <a14:m>
                  <m:oMath xmlns:m="http://schemas.openxmlformats.org/officeDocument/2006/math">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oMath>
                </a14:m>
                <a:r>
                  <a:rPr lang="en-IN" dirty="0"/>
                  <a:t> where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IN" dirty="0"/>
                  <a:t>. </a:t>
                </a:r>
              </a:p>
              <a:p>
                <a:pPr lvl="2"/>
                <a:r>
                  <a:rPr lang="en-IN" dirty="0"/>
                  <a:t>Thus, we have </a:t>
                </a:r>
                <a14:m>
                  <m:oMath xmlns:m="http://schemas.openxmlformats.org/officeDocument/2006/math">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b="0" i="1" smtClean="0">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e>
                        </m:nary>
                      </m:e>
                    </m:nary>
                  </m:oMath>
                </a14:m>
                <a:r>
                  <a:rPr lang="en-IN" b="1" dirty="0"/>
                  <a:t>. </a:t>
                </a:r>
                <a:r>
                  <a:rPr lang="en-IN" dirty="0"/>
                  <a:t>Note that even if  multiple ways of getting a value </a:t>
                </a:r>
                <a14:m>
                  <m:oMath xmlns:m="http://schemas.openxmlformats.org/officeDocument/2006/math">
                    <m:r>
                      <a:rPr lang="en-IN" b="0" i="1" smtClean="0">
                        <a:latin typeface="Cambria Math" panose="02040503050406030204" pitchFamily="18" charset="0"/>
                      </a:rPr>
                      <m:t>𝑧</m:t>
                    </m:r>
                  </m:oMath>
                </a14:m>
                <a:r>
                  <a:rPr lang="en-IN" dirty="0"/>
                  <a:t>, all have been taken into account.</a:t>
                </a:r>
                <a:br>
                  <a:rPr lang="en-IN" b="1" dirty="0"/>
                </a:br>
                <a14:m>
                  <m:oMath xmlns:m="http://schemas.openxmlformats.org/officeDocument/2006/math">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i="1">
                            <a:latin typeface="Cambria Math" panose="02040503050406030204" pitchFamily="18" charset="0"/>
                            <a:ea typeface="Cambria Math" panose="02040503050406030204" pitchFamily="18" charset="0"/>
                          </a:rPr>
                          <m:t>𝑥</m:t>
                        </m:r>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i="1">
                                <a:latin typeface="Cambria Math" panose="02040503050406030204" pitchFamily="18" charset="0"/>
                                <a:ea typeface="Cambria Math" panose="02040503050406030204" pitchFamily="18" charset="0"/>
                              </a:rPr>
                              <m:t>𝑦</m:t>
                            </m:r>
                          </m:sub>
                          <m:sup/>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oMath>
                </a14:m>
                <a:r>
                  <a:rPr lang="en-IN" dirty="0"/>
                  <a:t> </a:t>
                </a:r>
              </a:p>
              <a:p>
                <a:pPr lvl="2"/>
                <a14:m>
                  <m:oMath xmlns:m="http://schemas.openxmlformats.org/officeDocument/2006/math">
                    <m:r>
                      <a:rPr lang="en-IN" b="0" i="1" smtClean="0">
                        <a:latin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𝑥</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b="0" i="1" smtClean="0">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b="0" i="1" smtClean="0">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e>
                        </m:d>
                      </m:e>
                    </m:nary>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e>
                        </m:d>
                      </m:e>
                    </m:nary>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a:p>
              <a:p>
                <a:pPr lvl="2"/>
                <a:r>
                  <a:rPr lang="en-IN" dirty="0"/>
                  <a:t>Note that the only result we used in our proof is the law of total probability in the second last step above which always holds no matter which </a:t>
                </a:r>
                <a:r>
                  <a:rPr lang="en-IN" dirty="0" err="1"/>
                  <a:t>r.v.s</a:t>
                </a:r>
                <a:r>
                  <a:rPr lang="en-IN" dirty="0"/>
                  <a:t> we have</a:t>
                </a:r>
              </a:p>
              <a:p>
                <a:pPr lvl="2"/>
                <a:r>
                  <a:rPr lang="en-IN" b="1" dirty="0"/>
                  <a:t>Note</a:t>
                </a:r>
                <a:r>
                  <a:rPr lang="en-IN" dirty="0"/>
                  <a:t>: the same proof shows that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224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a:t>
            </a:fld>
            <a:endParaRPr lang="en-US"/>
          </a:p>
        </p:txBody>
      </p:sp>
    </p:spTree>
    <p:extLst>
      <p:ext uri="{BB962C8B-B14F-4D97-AF65-F5344CB8AC3E}">
        <p14:creationId xmlns:p14="http://schemas.microsoft.com/office/powerpoint/2010/main" val="15729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Uniform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2046801" cy="5746376"/>
              </a:xfrm>
            </p:spPr>
            <p:txBody>
              <a:bodyPr>
                <a:normAutofit/>
              </a:bodyPr>
              <a:lstStyle/>
              <a:p>
                <a:r>
                  <a:rPr lang="en-IN" dirty="0"/>
                  <a:t>Can be defined over any finite interval</a:t>
                </a:r>
              </a:p>
              <a:p>
                <a:r>
                  <a:rPr lang="en-IN" dirty="0"/>
                  <a:t>Let </a:t>
                </a:r>
                <a14:m>
                  <m:oMath xmlns:m="http://schemas.openxmlformats.org/officeDocument/2006/math">
                    <m:r>
                      <a:rPr lang="en-IN" b="0" i="1" smtClean="0">
                        <a:latin typeface="Cambria Math" panose="02040503050406030204" pitchFamily="18" charset="0"/>
                      </a:rPr>
                      <m:t>𝑋</m:t>
                    </m:r>
                  </m:oMath>
                </a14:m>
                <a:r>
                  <a:rPr lang="en-IN" dirty="0"/>
                  <a:t> be a continuous </a:t>
                </a:r>
                <a:r>
                  <a:rPr lang="en-IN" dirty="0" err="1"/>
                  <a:t>r.v</a:t>
                </a:r>
                <a:r>
                  <a:rPr lang="en-IN" dirty="0"/>
                  <a:t>. with support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a:t>. Then </a:t>
                </a:r>
                <a14:m>
                  <m:oMath xmlns:m="http://schemas.openxmlformats.org/officeDocument/2006/math">
                    <m:r>
                      <a:rPr lang="en-IN" b="0" i="1" smtClean="0">
                        <a:latin typeface="Cambria Math" panose="02040503050406030204" pitchFamily="18" charset="0"/>
                      </a:rPr>
                      <m:t>𝑋</m:t>
                    </m:r>
                  </m:oMath>
                </a14:m>
                <a:r>
                  <a:rPr lang="en-IN" dirty="0"/>
                  <a:t> is said to have a uniform distribution if its PDF is a constant function (uniform density)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𝑎</m:t>
                                </m:r>
                              </m:den>
                            </m:f>
                          </m:e>
                          <m:e>
                            <m:r>
                              <a:rPr lang="en-IN" b="0" i="1" smtClean="0">
                                <a:latin typeface="Cambria Math" panose="02040503050406030204" pitchFamily="18" charset="0"/>
                              </a:rPr>
                              <m:t>0</m:t>
                            </m:r>
                          </m:e>
                        </m:eqArr>
                        <m:r>
                          <a:rPr lang="en-IN" b="0" i="1" smtClean="0">
                            <a:latin typeface="Cambria Math" panose="02040503050406030204" pitchFamily="18" charset="0"/>
                          </a:rPr>
                          <m:t>    </m:t>
                        </m:r>
                        <m:m>
                          <m:mPr>
                            <m:mcs>
                              <m:mc>
                                <m:mcPr>
                                  <m:count m:val="1"/>
                                  <m:mcJc m:val="center"/>
                                </m:mcPr>
                              </m:mc>
                            </m:mcs>
                            <m:ctrlPr>
                              <a:rPr lang="en-IN" b="0" i="1" smtClean="0">
                                <a:latin typeface="Cambria Math" panose="02040503050406030204" pitchFamily="18" charset="0"/>
                              </a:rPr>
                            </m:ctrlPr>
                          </m:mPr>
                          <m:mr>
                            <m:e>
                              <m:r>
                                <m:rPr>
                                  <m:sty m:val="p"/>
                                  <m:brk m:alnAt="7"/>
                                </m:rPr>
                                <a:rPr lang="en-IN" b="0" i="0" smtClean="0">
                                  <a:latin typeface="Cambria Math" panose="02040503050406030204" pitchFamily="18" charset="0"/>
                                </a:rPr>
                                <m:t>i</m:t>
                              </m:r>
                              <m:r>
                                <m:rPr>
                                  <m:sty m:val="p"/>
                                </m:rPr>
                                <a:rPr lang="en-IN" b="0" i="0" smtClean="0">
                                  <a:latin typeface="Cambria Math" panose="02040503050406030204" pitchFamily="18" charset="0"/>
                                </a:rPr>
                                <m:t>f</m:t>
                              </m:r>
                              <m:r>
                                <a:rPr lang="en-IN" b="0" i="0" smtClean="0">
                                  <a:latin typeface="Cambria Math" panose="02040503050406030204" pitchFamily="18" charset="0"/>
                                </a:rPr>
                                <m:t> </m:t>
                              </m:r>
                              <m:r>
                                <m:rPr>
                                  <m:brk m:alnAt="7"/>
                                </m:rP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e>
                          </m:mr>
                          <m:mr>
                            <m:e>
                              <m:r>
                                <m:rPr>
                                  <m:sty m:val="p"/>
                                </m:rPr>
                                <a:rPr lang="en-IN" b="0" i="0" smtClean="0">
                                  <a:latin typeface="Cambria Math" panose="02040503050406030204" pitchFamily="18" charset="0"/>
                                </a:rPr>
                                <m:t>if</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e>
                          </m:mr>
                        </m:m>
                      </m:e>
                    </m:d>
                  </m:oMath>
                </a14:m>
                <a:endParaRPr lang="en-IN" dirty="0"/>
              </a:p>
              <a:p>
                <a:r>
                  <a:rPr lang="en-IN" b="1" dirty="0"/>
                  <a:t>Note</a:t>
                </a:r>
                <a:r>
                  <a:rPr lang="en-IN" dirty="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≥0</m:t>
                    </m:r>
                  </m:oMath>
                </a14:m>
                <a:r>
                  <a:rPr lang="en-IN" dirty="0"/>
                  <a:t> if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a:t> and </a:t>
                </a:r>
                <a14:m>
                  <m:oMath xmlns:m="http://schemas.openxmlformats.org/officeDocument/2006/math">
                    <m:nary>
                      <m:naryPr>
                        <m:supHide m:val="on"/>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𝑑𝑡</m:t>
                        </m:r>
                      </m:e>
                    </m:nary>
                    <m:r>
                      <a:rPr lang="en-IN" b="0" i="1" smtClean="0">
                        <a:latin typeface="Cambria Math" panose="02040503050406030204" pitchFamily="18" charset="0"/>
                      </a:rPr>
                      <m:t>=1</m:t>
                    </m:r>
                  </m:oMath>
                </a14:m>
                <a:endParaRPr lang="en-IN" dirty="0"/>
              </a:p>
              <a:p>
                <a:r>
                  <a:rPr lang="en-IN" b="1" dirty="0"/>
                  <a:t>Mean</a:t>
                </a:r>
                <a:r>
                  <a:rPr lang="en-IN" dirty="0"/>
                  <a:t>: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𝑎</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𝑏</m:t>
                        </m:r>
                      </m:e>
                    </m:d>
                    <m:r>
                      <a:rPr lang="en-IN" b="0" i="1" smtClean="0">
                        <a:latin typeface="Cambria Math" panose="02040503050406030204" pitchFamily="18" charset="0"/>
                        <a:ea typeface="Cambria Math" panose="02040503050406030204" pitchFamily="18" charset="0"/>
                      </a:rPr>
                      <m:t>/2</m:t>
                    </m:r>
                  </m:oMath>
                </a14:m>
                <a:endParaRPr lang="en-IN" dirty="0"/>
              </a:p>
              <a:p>
                <a:r>
                  <a:rPr lang="en-IN" b="1" dirty="0"/>
                  <a:t>Variance</a:t>
                </a:r>
                <a:r>
                  <a:rPr lang="en-IN" dirty="0"/>
                  <a:t>: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𝑏</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𝑎</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/12</m:t>
                    </m:r>
                  </m:oMath>
                </a14:m>
                <a:endParaRPr lang="en-IN" dirty="0"/>
              </a:p>
              <a:p>
                <a:r>
                  <a:rPr lang="en-IN" b="1" dirty="0"/>
                  <a:t>Note</a:t>
                </a:r>
                <a:r>
                  <a:rPr lang="en-IN" dirty="0"/>
                  <a:t>: variance increases as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oMath>
                </a14:m>
                <a:r>
                  <a:rPr lang="en-IN" dirty="0"/>
                  <a:t> since </a:t>
                </a:r>
                <a:r>
                  <a:rPr lang="en-IN" dirty="0" err="1"/>
                  <a:t>r.v</a:t>
                </a:r>
                <a:r>
                  <a:rPr lang="en-IN" dirty="0"/>
                  <a:t>. more “spread out”</a:t>
                </a:r>
              </a:p>
              <a:p>
                <a:r>
                  <a:rPr lang="en-IN" b="1" dirty="0"/>
                  <a:t>Notation</a:t>
                </a:r>
                <a:r>
                  <a:rPr lang="en-IN" dirty="0"/>
                  <a:t>: Often we use </a:t>
                </a:r>
                <a14:m>
                  <m:oMath xmlns:m="http://schemas.openxmlformats.org/officeDocument/2006/math">
                    <m:r>
                      <m:rPr>
                        <m:sty m:val="p"/>
                      </m:rPr>
                      <a:rPr lang="en-IN" b="0" i="0" smtClean="0">
                        <a:latin typeface="Cambria Math" panose="02040503050406030204" pitchFamily="18" charset="0"/>
                      </a:rPr>
                      <m:t>UNIF</m:t>
                    </m:r>
                    <m:d>
                      <m:dPr>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e>
                    </m:d>
                  </m:oMath>
                </a14:m>
                <a:r>
                  <a:rPr lang="en-IN" dirty="0"/>
                  <a:t> to denote uniform </a:t>
                </a:r>
                <a:r>
                  <a:rPr lang="en-IN" dirty="0" err="1"/>
                  <a:t>dist</a:t>
                </a:r>
                <a:r>
                  <a:rPr lang="en-IN" dirty="0"/>
                  <a:t> over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2046801" cy="5746376"/>
              </a:xfrm>
              <a:blipFill>
                <a:blip r:embed="rId2"/>
                <a:stretch>
                  <a:fillRect l="-557" t="-2545" b="-84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30</a:t>
            </a:fld>
            <a:endParaRPr lang="en-US"/>
          </a:p>
        </p:txBody>
      </p:sp>
      <p:grpSp>
        <p:nvGrpSpPr>
          <p:cNvPr id="35" name="Group 34"/>
          <p:cNvGrpSpPr/>
          <p:nvPr/>
        </p:nvGrpSpPr>
        <p:grpSpPr>
          <a:xfrm>
            <a:off x="8162877" y="3042034"/>
            <a:ext cx="3987798" cy="2367076"/>
            <a:chOff x="8265560" y="3282949"/>
            <a:chExt cx="3987798" cy="2367076"/>
          </a:xfrm>
        </p:grpSpPr>
        <p:cxnSp>
          <p:nvCxnSpPr>
            <p:cNvPr id="6" name="Straight Connector 5"/>
            <p:cNvCxnSpPr/>
            <p:nvPr/>
          </p:nvCxnSpPr>
          <p:spPr>
            <a:xfrm>
              <a:off x="8722760" y="5126806"/>
              <a:ext cx="33261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774427" y="5126805"/>
                  <a:ext cx="678094" cy="523220"/>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𝑎</m:t>
                        </m:r>
                      </m:oMath>
                    </m:oMathPara>
                  </a14:m>
                  <a:endParaRPr lang="en-IN"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9774427" y="5126805"/>
                  <a:ext cx="678094"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850517" y="5126805"/>
                  <a:ext cx="67809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𝑏</m:t>
                        </m:r>
                      </m:oMath>
                    </m:oMathPara>
                  </a14:m>
                  <a:endParaRPr lang="en-IN"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10850517" y="5126805"/>
                  <a:ext cx="678094" cy="523220"/>
                </a:xfrm>
                <a:prstGeom prst="rect">
                  <a:avLst/>
                </a:prstGeom>
                <a:blipFill>
                  <a:blip r:embed="rId4"/>
                  <a:stretch>
                    <a:fillRect/>
                  </a:stretch>
                </a:blipFill>
              </p:spPr>
              <p:txBody>
                <a:bodyPr/>
                <a:lstStyle/>
                <a:p>
                  <a:r>
                    <a:rPr lang="en-IN">
                      <a:noFill/>
                    </a:rPr>
                    <a:t> </a:t>
                  </a:r>
                </a:p>
              </p:txBody>
            </p:sp>
          </mc:Fallback>
        </mc:AlternateContent>
        <p:cxnSp>
          <p:nvCxnSpPr>
            <p:cNvPr id="10" name="Straight Connector 9"/>
            <p:cNvCxnSpPr/>
            <p:nvPr/>
          </p:nvCxnSpPr>
          <p:spPr>
            <a:xfrm>
              <a:off x="9143635" y="5126806"/>
              <a:ext cx="967142"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flipV="1">
              <a:off x="10110777" y="4335693"/>
              <a:ext cx="1" cy="7911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1144322" y="4335693"/>
              <a:ext cx="1" cy="7911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144321" y="5126806"/>
              <a:ext cx="629521"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9061450" y="3282950"/>
              <a:ext cx="0" cy="222885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8265560" y="3282949"/>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𝑓</m:t>
                            </m:r>
                          </m:e>
                          <m:sub>
                            <m:r>
                              <a:rPr lang="en-IN" sz="2000" b="0" i="1" smtClean="0">
                                <a:latin typeface="Cambria Math" panose="02040503050406030204" pitchFamily="18" charset="0"/>
                              </a:rPr>
                              <m:t>𝑋</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oMath>
                    </m:oMathPara>
                  </a14:m>
                  <a:endParaRPr lang="en-IN"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8265560" y="3282949"/>
                  <a:ext cx="914400" cy="400110"/>
                </a:xfrm>
                <a:prstGeom prst="rect">
                  <a:avLst/>
                </a:prstGeom>
                <a:blipFill>
                  <a:blip r:embed="rId5"/>
                  <a:stretch>
                    <a:fillRect b="-136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1853681" y="5126804"/>
                  <a:ext cx="39967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𝑥</m:t>
                        </m:r>
                      </m:oMath>
                    </m:oMathPara>
                  </a14:m>
                  <a:endParaRPr lang="en-IN"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1853681" y="5126804"/>
                  <a:ext cx="399677" cy="400110"/>
                </a:xfrm>
                <a:prstGeom prst="rect">
                  <a:avLst/>
                </a:prstGeom>
                <a:blipFill>
                  <a:blip r:embed="rId6"/>
                  <a:stretch>
                    <a:fillRect/>
                  </a:stretch>
                </a:blipFill>
              </p:spPr>
              <p:txBody>
                <a:bodyPr/>
                <a:lstStyle/>
                <a:p>
                  <a:r>
                    <a:rPr lang="en-IN">
                      <a:noFill/>
                    </a:rPr>
                    <a:t> </a:t>
                  </a:r>
                </a:p>
              </p:txBody>
            </p:sp>
          </mc:Fallback>
        </mc:AlternateContent>
        <p:cxnSp>
          <p:nvCxnSpPr>
            <p:cNvPr id="28" name="Straight Connector 27"/>
            <p:cNvCxnSpPr/>
            <p:nvPr/>
          </p:nvCxnSpPr>
          <p:spPr>
            <a:xfrm flipH="1">
              <a:off x="9061450" y="4357022"/>
              <a:ext cx="208287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a:off x="10095366" y="4353386"/>
              <a:ext cx="1048956" cy="0"/>
            </a:xfrm>
            <a:prstGeom prst="line">
              <a:avLst/>
            </a:prstGeom>
            <a:ln w="3810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8512631" y="4133774"/>
                  <a:ext cx="631004" cy="4392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200" b="0" i="1" smtClean="0">
                                <a:latin typeface="Cambria Math" panose="02040503050406030204" pitchFamily="18" charset="0"/>
                              </a:rPr>
                            </m:ctrlPr>
                          </m:fPr>
                          <m:num>
                            <m:r>
                              <a:rPr lang="en-IN" sz="1200" b="0" i="1" smtClean="0">
                                <a:latin typeface="Cambria Math" panose="02040503050406030204" pitchFamily="18" charset="0"/>
                              </a:rPr>
                              <m:t>1</m:t>
                            </m:r>
                          </m:num>
                          <m:den>
                            <m:r>
                              <a:rPr lang="en-IN" sz="1200" b="0" i="1" smtClean="0">
                                <a:latin typeface="Cambria Math" panose="02040503050406030204" pitchFamily="18" charset="0"/>
                              </a:rPr>
                              <m:t>𝑏</m:t>
                            </m:r>
                            <m:r>
                              <a:rPr lang="en-IN" sz="1200" b="0" i="1" smtClean="0">
                                <a:latin typeface="Cambria Math" panose="02040503050406030204" pitchFamily="18" charset="0"/>
                              </a:rPr>
                              <m:t>−</m:t>
                            </m:r>
                            <m:r>
                              <a:rPr lang="en-IN" sz="1200" b="0" i="1" smtClean="0">
                                <a:latin typeface="Cambria Math" panose="02040503050406030204" pitchFamily="18" charset="0"/>
                              </a:rPr>
                              <m:t>𝑎</m:t>
                            </m:r>
                          </m:den>
                        </m:f>
                      </m:oMath>
                    </m:oMathPara>
                  </a14:m>
                  <a:endParaRPr lang="en-IN" sz="1200" dirty="0"/>
                </a:p>
              </p:txBody>
            </p:sp>
          </mc:Choice>
          <mc:Fallback xmlns="">
            <p:sp>
              <p:nvSpPr>
                <p:cNvPr id="31" name="TextBox 30"/>
                <p:cNvSpPr txBox="1">
                  <a:spLocks noRot="1" noChangeAspect="1" noMove="1" noResize="1" noEditPoints="1" noAdjustHandles="1" noChangeArrowheads="1" noChangeShapeType="1" noTextEdit="1"/>
                </p:cNvSpPr>
                <p:nvPr/>
              </p:nvSpPr>
              <p:spPr>
                <a:xfrm>
                  <a:off x="8512631" y="4133774"/>
                  <a:ext cx="631004" cy="439223"/>
                </a:xfrm>
                <a:prstGeom prst="rect">
                  <a:avLst/>
                </a:prstGeom>
                <a:blipFill>
                  <a:blip r:embed="rId7"/>
                  <a:stretch>
                    <a:fillRect b="-1389"/>
                  </a:stretch>
                </a:blipFill>
              </p:spPr>
              <p:txBody>
                <a:bodyPr/>
                <a:lstStyle/>
                <a:p>
                  <a:r>
                    <a:rPr lang="en-IN">
                      <a:noFill/>
                    </a:rPr>
                    <a:t> </a:t>
                  </a:r>
                </a:p>
              </p:txBody>
            </p:sp>
          </mc:Fallback>
        </mc:AlternateContent>
        <p:cxnSp>
          <p:nvCxnSpPr>
            <p:cNvPr id="33" name="Straight Connector 32"/>
            <p:cNvCxnSpPr/>
            <p:nvPr/>
          </p:nvCxnSpPr>
          <p:spPr>
            <a:xfrm>
              <a:off x="10628838" y="4006850"/>
              <a:ext cx="0" cy="111995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10317908" y="5126804"/>
                  <a:ext cx="631004" cy="4429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200" b="0" i="1" smtClean="0">
                                <a:latin typeface="Cambria Math" panose="02040503050406030204" pitchFamily="18" charset="0"/>
                              </a:rPr>
                            </m:ctrlPr>
                          </m:fPr>
                          <m:num>
                            <m:r>
                              <a:rPr lang="en-IN" sz="1200" b="0" i="1" smtClean="0">
                                <a:latin typeface="Cambria Math" panose="02040503050406030204" pitchFamily="18" charset="0"/>
                              </a:rPr>
                              <m:t>𝑎</m:t>
                            </m:r>
                            <m:r>
                              <a:rPr lang="en-IN" sz="1200" b="0" i="1" smtClean="0">
                                <a:latin typeface="Cambria Math" panose="02040503050406030204" pitchFamily="18" charset="0"/>
                              </a:rPr>
                              <m:t>+</m:t>
                            </m:r>
                            <m:r>
                              <a:rPr lang="en-IN" sz="1200" b="0" i="1" smtClean="0">
                                <a:latin typeface="Cambria Math" panose="02040503050406030204" pitchFamily="18" charset="0"/>
                              </a:rPr>
                              <m:t>𝑏</m:t>
                            </m:r>
                          </m:num>
                          <m:den>
                            <m:r>
                              <a:rPr lang="en-IN" sz="1200" b="0" i="1" smtClean="0">
                                <a:latin typeface="Cambria Math" panose="02040503050406030204" pitchFamily="18" charset="0"/>
                              </a:rPr>
                              <m:t>2</m:t>
                            </m:r>
                          </m:den>
                        </m:f>
                      </m:oMath>
                    </m:oMathPara>
                  </a14:m>
                  <a:endParaRPr lang="en-IN" sz="1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10317908" y="5126804"/>
                  <a:ext cx="631004" cy="442942"/>
                </a:xfrm>
                <a:prstGeom prst="rect">
                  <a:avLst/>
                </a:prstGeom>
                <a:blipFill>
                  <a:blip r:embed="rId8"/>
                  <a:stretch>
                    <a:fillRect b="-1370"/>
                  </a:stretch>
                </a:blipFill>
              </p:spPr>
              <p:txBody>
                <a:bodyPr/>
                <a:lstStyle/>
                <a:p>
                  <a:r>
                    <a:rPr lang="en-IN">
                      <a:noFill/>
                    </a:rPr>
                    <a:t> </a:t>
                  </a:r>
                </a:p>
              </p:txBody>
            </p:sp>
          </mc:Fallback>
        </mc:AlternateContent>
      </p:grp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59603" y="607851"/>
            <a:ext cx="1832397" cy="1832397"/>
          </a:xfrm>
          <a:prstGeom prst="rect">
            <a:avLst/>
          </a:prstGeom>
        </p:spPr>
      </p:pic>
      <mc:AlternateContent xmlns:mc="http://schemas.openxmlformats.org/markup-compatibility/2006" xmlns:a14="http://schemas.microsoft.com/office/drawing/2010/main">
        <mc:Choice Requires="a14">
          <p:sp>
            <p:nvSpPr>
              <p:cNvPr id="37" name="Rectangular Callout 36"/>
              <p:cNvSpPr/>
              <p:nvPr/>
            </p:nvSpPr>
            <p:spPr>
              <a:xfrm>
                <a:off x="1808252" y="644041"/>
                <a:ext cx="8348524" cy="1199297"/>
              </a:xfrm>
              <a:prstGeom prst="wedgeRectCallout">
                <a:avLst>
                  <a:gd name="adj1" fmla="val 59019"/>
                  <a:gd name="adj2" fmla="val 529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Recall that we commented that although we must have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𝑓</m:t>
                        </m:r>
                      </m:e>
                      <m:sub>
                        <m:r>
                          <a:rPr lang="en-IN" sz="2400" i="1">
                            <a:solidFill>
                              <a:schemeClr val="tx1"/>
                            </a:solidFill>
                            <a:latin typeface="Cambria Math" panose="02040503050406030204" pitchFamily="18" charset="0"/>
                          </a:rPr>
                          <m:t>𝑋</m:t>
                        </m:r>
                      </m:sub>
                    </m:sSub>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𝑥</m:t>
                        </m:r>
                      </m:e>
                    </m:d>
                    <m:r>
                      <a:rPr lang="en-IN" sz="2400" i="1">
                        <a:solidFill>
                          <a:schemeClr val="tx1"/>
                        </a:solidFill>
                        <a:latin typeface="Cambria Math" panose="02040503050406030204" pitchFamily="18" charset="0"/>
                      </a:rPr>
                      <m:t>&gt;</m:t>
                    </m:r>
                    <m:r>
                      <a:rPr lang="en-IN" sz="2400" b="0" i="1" smtClean="0">
                        <a:solidFill>
                          <a:schemeClr val="tx1"/>
                        </a:solidFill>
                        <a:latin typeface="Cambria Math" panose="02040503050406030204" pitchFamily="18" charset="0"/>
                      </a:rPr>
                      <m:t>0</m:t>
                    </m:r>
                  </m:oMath>
                </a14:m>
                <a:r>
                  <a:rPr lang="en-IN" sz="2400" dirty="0">
                    <a:solidFill>
                      <a:schemeClr val="tx1"/>
                    </a:solidFill>
                    <a:latin typeface="+mj-lt"/>
                  </a:rPr>
                  <a:t>, we need not have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𝑓</m:t>
                        </m:r>
                      </m:e>
                      <m:sub>
                        <m:r>
                          <a:rPr lang="en-IN" sz="2400" i="1">
                            <a:solidFill>
                              <a:schemeClr val="tx1"/>
                            </a:solidFill>
                            <a:latin typeface="Cambria Math" panose="02040503050406030204" pitchFamily="18" charset="0"/>
                          </a:rPr>
                          <m:t>𝑋</m:t>
                        </m:r>
                      </m:sub>
                    </m:sSub>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𝑥</m:t>
                        </m:r>
                      </m:e>
                    </m:d>
                    <m:r>
                      <a:rPr lang="en-IN" sz="2400" b="0" i="1" smtClean="0">
                        <a:solidFill>
                          <a:schemeClr val="tx1"/>
                        </a:solidFill>
                        <a:latin typeface="Cambria Math" panose="02040503050406030204" pitchFamily="18" charset="0"/>
                      </a:rPr>
                      <m:t>≤1</m:t>
                    </m:r>
                  </m:oMath>
                </a14:m>
                <a:r>
                  <a:rPr lang="en-IN" sz="2400" dirty="0">
                    <a:solidFill>
                      <a:schemeClr val="tx1"/>
                    </a:solidFill>
                    <a:latin typeface="+mj-lt"/>
                  </a:rPr>
                  <a:t>. Note that if in the uniform case, if we have </a:t>
                </a:r>
                <a14:m>
                  <m:oMath xmlns:m="http://schemas.openxmlformats.org/officeDocument/2006/math">
                    <m:r>
                      <a:rPr lang="en-IN" sz="2400" b="0" i="1" smtClean="0">
                        <a:solidFill>
                          <a:schemeClr val="tx1"/>
                        </a:solidFill>
                        <a:latin typeface="Cambria Math" panose="02040503050406030204" pitchFamily="18" charset="0"/>
                      </a:rPr>
                      <m:t>𝑏</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&lt;1</m:t>
                    </m:r>
                  </m:oMath>
                </a14:m>
                <a:r>
                  <a:rPr lang="en-IN" sz="2400" dirty="0">
                    <a:solidFill>
                      <a:schemeClr val="tx1"/>
                    </a:solidFill>
                    <a:latin typeface="+mj-lt"/>
                  </a:rPr>
                  <a:t> then indeed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𝑋</m:t>
                        </m:r>
                      </m:sub>
                    </m:sSub>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𝑥</m:t>
                        </m:r>
                      </m:e>
                    </m:d>
                    <m:r>
                      <a:rPr lang="en-IN" sz="2400" b="0" i="1" smtClean="0">
                        <a:solidFill>
                          <a:schemeClr val="tx1"/>
                        </a:solidFill>
                        <a:latin typeface="Cambria Math" panose="02040503050406030204" pitchFamily="18" charset="0"/>
                      </a:rPr>
                      <m:t>&gt;1</m:t>
                    </m:r>
                  </m:oMath>
                </a14:m>
                <a:r>
                  <a:rPr lang="en-IN" sz="2400" dirty="0">
                    <a:solidFill>
                      <a:schemeClr val="tx1"/>
                    </a:solidFill>
                    <a:latin typeface="+mj-lt"/>
                  </a:rPr>
                  <a:t> and its perfectly fine</a:t>
                </a:r>
              </a:p>
            </p:txBody>
          </p:sp>
        </mc:Choice>
        <mc:Fallback xmlns="">
          <p:sp>
            <p:nvSpPr>
              <p:cNvPr id="37" name="Rectangular Callout 36"/>
              <p:cNvSpPr>
                <a:spLocks noRot="1" noChangeAspect="1" noMove="1" noResize="1" noEditPoints="1" noAdjustHandles="1" noChangeArrowheads="1" noChangeShapeType="1" noTextEdit="1"/>
              </p:cNvSpPr>
              <p:nvPr/>
            </p:nvSpPr>
            <p:spPr>
              <a:xfrm>
                <a:off x="1808252" y="644041"/>
                <a:ext cx="8348524" cy="1199297"/>
              </a:xfrm>
              <a:prstGeom prst="wedgeRectCallout">
                <a:avLst>
                  <a:gd name="adj1" fmla="val 59019"/>
                  <a:gd name="adj2" fmla="val 52993"/>
                </a:avLst>
              </a:prstGeom>
              <a:blipFill>
                <a:blip r:embed="rId10"/>
                <a:stretch>
                  <a:fillRect l="-801" t="-1923" b="-673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68272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right)">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Gaussian (aka Normal) Distributions</a:t>
            </a:r>
          </a:p>
        </p:txBody>
      </p:sp>
      <p:sp>
        <p:nvSpPr>
          <p:cNvPr id="3" name="Content Placeholder 2"/>
          <p:cNvSpPr>
            <a:spLocks noGrp="1"/>
          </p:cNvSpPr>
          <p:nvPr>
            <p:ph idx="1"/>
          </p:nvPr>
        </p:nvSpPr>
        <p:spPr>
          <a:xfrm>
            <a:off x="253353" y="1111624"/>
            <a:ext cx="12056633" cy="5300823"/>
          </a:xfrm>
        </p:spPr>
        <p:txBody>
          <a:bodyPr/>
          <a:lstStyle/>
          <a:p>
            <a:r>
              <a:rPr lang="en-IN" dirty="0"/>
              <a:t>Arguably one of the most popular of all probability distributions</a:t>
            </a:r>
          </a:p>
          <a:p>
            <a:r>
              <a:rPr lang="en-IN" dirty="0"/>
              <a:t>Models our intuitive assumption that in real life, </a:t>
            </a:r>
            <a:r>
              <a:rPr lang="en-US" dirty="0"/>
              <a:t>data often takes values around its mean value and it gets unlikely to witness extreme values</a:t>
            </a:r>
          </a:p>
          <a:p>
            <a:pPr lvl="2"/>
            <a:r>
              <a:rPr lang="en-US" dirty="0"/>
              <a:t>A fundamental result in probability theory – </a:t>
            </a:r>
            <a:r>
              <a:rPr lang="en-US" i="0" dirty="0"/>
              <a:t>the law of large numbers </a:t>
            </a:r>
            <a:r>
              <a:rPr lang="en-US" dirty="0"/>
              <a:t>–shows that some form of this is indeed true</a:t>
            </a:r>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31</a:t>
            </a:fld>
            <a:endParaRPr lang="en-US"/>
          </a:p>
        </p:txBody>
      </p:sp>
      <p:grpSp>
        <p:nvGrpSpPr>
          <p:cNvPr id="31" name="Group 30"/>
          <p:cNvGrpSpPr/>
          <p:nvPr/>
        </p:nvGrpSpPr>
        <p:grpSpPr>
          <a:xfrm rot="16200000">
            <a:off x="573533" y="3326446"/>
            <a:ext cx="3083960" cy="3188493"/>
            <a:chOff x="1025905" y="4658035"/>
            <a:chExt cx="526763" cy="834301"/>
          </a:xfrm>
        </p:grpSpPr>
        <p:cxnSp>
          <p:nvCxnSpPr>
            <p:cNvPr id="32" name="Straight Connector 31"/>
            <p:cNvCxnSpPr/>
            <p:nvPr/>
          </p:nvCxnSpPr>
          <p:spPr>
            <a:xfrm>
              <a:off x="1025905" y="4658035"/>
              <a:ext cx="0" cy="834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rot="5400000">
              <a:off x="875717" y="4815386"/>
              <a:ext cx="834301" cy="519600"/>
              <a:chOff x="6006994" y="4089967"/>
              <a:chExt cx="1969848" cy="1226814"/>
            </a:xfrm>
          </p:grpSpPr>
          <p:sp>
            <p:nvSpPr>
              <p:cNvPr id="34" name="Freeform 33"/>
              <p:cNvSpPr/>
              <p:nvPr/>
            </p:nvSpPr>
            <p:spPr>
              <a:xfrm>
                <a:off x="6008090" y="4089967"/>
                <a:ext cx="1956043" cy="1226814"/>
              </a:xfrm>
              <a:custGeom>
                <a:avLst/>
                <a:gdLst>
                  <a:gd name="connsiteX0" fmla="*/ 2757812 w 5547578"/>
                  <a:gd name="connsiteY0" fmla="*/ 0 h 1855732"/>
                  <a:gd name="connsiteX1" fmla="*/ 2773789 w 5547578"/>
                  <a:gd name="connsiteY1" fmla="*/ 2411 h 1855732"/>
                  <a:gd name="connsiteX2" fmla="*/ 2789766 w 5547578"/>
                  <a:gd name="connsiteY2" fmla="*/ 0 h 1855732"/>
                  <a:gd name="connsiteX3" fmla="*/ 2789763 w 5547578"/>
                  <a:gd name="connsiteY3" fmla="*/ 4821 h 1855732"/>
                  <a:gd name="connsiteX4" fmla="*/ 2836666 w 5547578"/>
                  <a:gd name="connsiteY4" fmla="*/ 11897 h 1855732"/>
                  <a:gd name="connsiteX5" fmla="*/ 3905369 w 5547578"/>
                  <a:gd name="connsiteY5" fmla="*/ 1243613 h 1855732"/>
                  <a:gd name="connsiteX6" fmla="*/ 5547578 w 5547578"/>
                  <a:gd name="connsiteY6" fmla="*/ 1855637 h 1855732"/>
                  <a:gd name="connsiteX7" fmla="*/ 2785533 w 5547578"/>
                  <a:gd name="connsiteY7" fmla="*/ 1855731 h 1855732"/>
                  <a:gd name="connsiteX8" fmla="*/ 2785533 w 5547578"/>
                  <a:gd name="connsiteY8" fmla="*/ 1855732 h 1855732"/>
                  <a:gd name="connsiteX9" fmla="*/ 2773789 w 5547578"/>
                  <a:gd name="connsiteY9" fmla="*/ 1855732 h 1855732"/>
                  <a:gd name="connsiteX10" fmla="*/ 2762045 w 5547578"/>
                  <a:gd name="connsiteY10" fmla="*/ 1855732 h 1855732"/>
                  <a:gd name="connsiteX11" fmla="*/ 2762045 w 5547578"/>
                  <a:gd name="connsiteY11" fmla="*/ 1855731 h 1855732"/>
                  <a:gd name="connsiteX12" fmla="*/ 0 w 5547578"/>
                  <a:gd name="connsiteY12" fmla="*/ 1855637 h 1855732"/>
                  <a:gd name="connsiteX13" fmla="*/ 1642209 w 5547578"/>
                  <a:gd name="connsiteY13" fmla="*/ 1243613 h 1855732"/>
                  <a:gd name="connsiteX14" fmla="*/ 2710913 w 5547578"/>
                  <a:gd name="connsiteY14" fmla="*/ 11897 h 1855732"/>
                  <a:gd name="connsiteX15" fmla="*/ 2757815 w 5547578"/>
                  <a:gd name="connsiteY15" fmla="*/ 4821 h 18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7578" h="1855732">
                    <a:moveTo>
                      <a:pt x="2757812" y="0"/>
                    </a:moveTo>
                    <a:lnTo>
                      <a:pt x="2773789" y="2411"/>
                    </a:lnTo>
                    <a:lnTo>
                      <a:pt x="2789766" y="0"/>
                    </a:lnTo>
                    <a:lnTo>
                      <a:pt x="2789763" y="4821"/>
                    </a:lnTo>
                    <a:lnTo>
                      <a:pt x="2836666" y="11897"/>
                    </a:lnTo>
                    <a:cubicBezTo>
                      <a:pt x="3225814" y="110275"/>
                      <a:pt x="3540906" y="775076"/>
                      <a:pt x="3905369" y="1243613"/>
                    </a:cubicBezTo>
                    <a:cubicBezTo>
                      <a:pt x="4294130" y="1743387"/>
                      <a:pt x="4647397" y="1835368"/>
                      <a:pt x="5547578" y="1855637"/>
                    </a:cubicBezTo>
                    <a:lnTo>
                      <a:pt x="2785533" y="1855731"/>
                    </a:lnTo>
                    <a:lnTo>
                      <a:pt x="2785533" y="1855732"/>
                    </a:lnTo>
                    <a:lnTo>
                      <a:pt x="2773789" y="1855732"/>
                    </a:lnTo>
                    <a:lnTo>
                      <a:pt x="2762045" y="1855732"/>
                    </a:lnTo>
                    <a:lnTo>
                      <a:pt x="2762045" y="1855731"/>
                    </a:lnTo>
                    <a:lnTo>
                      <a:pt x="0" y="1855637"/>
                    </a:lnTo>
                    <a:cubicBezTo>
                      <a:pt x="900181" y="1835368"/>
                      <a:pt x="1253448" y="1743387"/>
                      <a:pt x="1642209" y="1243613"/>
                    </a:cubicBezTo>
                    <a:cubicBezTo>
                      <a:pt x="2006673" y="775076"/>
                      <a:pt x="2321764" y="110275"/>
                      <a:pt x="2710913" y="11897"/>
                    </a:cubicBezTo>
                    <a:lnTo>
                      <a:pt x="2757815" y="4821"/>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6006994"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flipH="1">
                <a:off x="6991918"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3" name="Picture 7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86918" y="3673688"/>
            <a:ext cx="6328114" cy="877764"/>
          </a:xfrm>
          <a:prstGeom prst="rect">
            <a:avLst/>
          </a:prstGeom>
        </p:spPr>
      </p:pic>
      <p:cxnSp>
        <p:nvCxnSpPr>
          <p:cNvPr id="38" name="Straight Connector 37"/>
          <p:cNvCxnSpPr>
            <a:stCxn id="34" idx="8"/>
            <a:endCxn id="36" idx="0"/>
          </p:cNvCxnSpPr>
          <p:nvPr/>
        </p:nvCxnSpPr>
        <p:spPr>
          <a:xfrm flipV="1">
            <a:off x="2112819" y="3420648"/>
            <a:ext cx="2696" cy="300009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01866" y="6499469"/>
            <a:ext cx="426307" cy="307731"/>
          </a:xfrm>
          <a:prstGeom prst="rect">
            <a:avLst/>
          </a:prstGeom>
        </p:spPr>
      </p:pic>
      <p:grpSp>
        <p:nvGrpSpPr>
          <p:cNvPr id="40" name="Group 39"/>
          <p:cNvGrpSpPr/>
          <p:nvPr/>
        </p:nvGrpSpPr>
        <p:grpSpPr>
          <a:xfrm rot="16200000">
            <a:off x="2376201" y="3346155"/>
            <a:ext cx="4699195" cy="1533838"/>
            <a:chOff x="1025905" y="4658035"/>
            <a:chExt cx="526763" cy="834301"/>
          </a:xfrm>
        </p:grpSpPr>
        <p:cxnSp>
          <p:nvCxnSpPr>
            <p:cNvPr id="41" name="Straight Connector 40"/>
            <p:cNvCxnSpPr/>
            <p:nvPr/>
          </p:nvCxnSpPr>
          <p:spPr>
            <a:xfrm>
              <a:off x="1025905" y="4658035"/>
              <a:ext cx="0" cy="834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rot="5400000">
              <a:off x="875717" y="4815386"/>
              <a:ext cx="834301" cy="519600"/>
              <a:chOff x="6006994" y="4089967"/>
              <a:chExt cx="1969848" cy="1226814"/>
            </a:xfrm>
          </p:grpSpPr>
          <p:sp>
            <p:nvSpPr>
              <p:cNvPr id="43" name="Freeform 42"/>
              <p:cNvSpPr/>
              <p:nvPr/>
            </p:nvSpPr>
            <p:spPr>
              <a:xfrm>
                <a:off x="6008090" y="4089967"/>
                <a:ext cx="1956043" cy="1226814"/>
              </a:xfrm>
              <a:custGeom>
                <a:avLst/>
                <a:gdLst>
                  <a:gd name="connsiteX0" fmla="*/ 2757812 w 5547578"/>
                  <a:gd name="connsiteY0" fmla="*/ 0 h 1855732"/>
                  <a:gd name="connsiteX1" fmla="*/ 2773789 w 5547578"/>
                  <a:gd name="connsiteY1" fmla="*/ 2411 h 1855732"/>
                  <a:gd name="connsiteX2" fmla="*/ 2789766 w 5547578"/>
                  <a:gd name="connsiteY2" fmla="*/ 0 h 1855732"/>
                  <a:gd name="connsiteX3" fmla="*/ 2789763 w 5547578"/>
                  <a:gd name="connsiteY3" fmla="*/ 4821 h 1855732"/>
                  <a:gd name="connsiteX4" fmla="*/ 2836666 w 5547578"/>
                  <a:gd name="connsiteY4" fmla="*/ 11897 h 1855732"/>
                  <a:gd name="connsiteX5" fmla="*/ 3905369 w 5547578"/>
                  <a:gd name="connsiteY5" fmla="*/ 1243613 h 1855732"/>
                  <a:gd name="connsiteX6" fmla="*/ 5547578 w 5547578"/>
                  <a:gd name="connsiteY6" fmla="*/ 1855637 h 1855732"/>
                  <a:gd name="connsiteX7" fmla="*/ 2785533 w 5547578"/>
                  <a:gd name="connsiteY7" fmla="*/ 1855731 h 1855732"/>
                  <a:gd name="connsiteX8" fmla="*/ 2785533 w 5547578"/>
                  <a:gd name="connsiteY8" fmla="*/ 1855732 h 1855732"/>
                  <a:gd name="connsiteX9" fmla="*/ 2773789 w 5547578"/>
                  <a:gd name="connsiteY9" fmla="*/ 1855732 h 1855732"/>
                  <a:gd name="connsiteX10" fmla="*/ 2762045 w 5547578"/>
                  <a:gd name="connsiteY10" fmla="*/ 1855732 h 1855732"/>
                  <a:gd name="connsiteX11" fmla="*/ 2762045 w 5547578"/>
                  <a:gd name="connsiteY11" fmla="*/ 1855731 h 1855732"/>
                  <a:gd name="connsiteX12" fmla="*/ 0 w 5547578"/>
                  <a:gd name="connsiteY12" fmla="*/ 1855637 h 1855732"/>
                  <a:gd name="connsiteX13" fmla="*/ 1642209 w 5547578"/>
                  <a:gd name="connsiteY13" fmla="*/ 1243613 h 1855732"/>
                  <a:gd name="connsiteX14" fmla="*/ 2710913 w 5547578"/>
                  <a:gd name="connsiteY14" fmla="*/ 11897 h 1855732"/>
                  <a:gd name="connsiteX15" fmla="*/ 2757815 w 5547578"/>
                  <a:gd name="connsiteY15" fmla="*/ 4821 h 18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7578" h="1855732">
                    <a:moveTo>
                      <a:pt x="2757812" y="0"/>
                    </a:moveTo>
                    <a:lnTo>
                      <a:pt x="2773789" y="2411"/>
                    </a:lnTo>
                    <a:lnTo>
                      <a:pt x="2789766" y="0"/>
                    </a:lnTo>
                    <a:lnTo>
                      <a:pt x="2789763" y="4821"/>
                    </a:lnTo>
                    <a:lnTo>
                      <a:pt x="2836666" y="11897"/>
                    </a:lnTo>
                    <a:cubicBezTo>
                      <a:pt x="3225814" y="110275"/>
                      <a:pt x="3540906" y="775076"/>
                      <a:pt x="3905369" y="1243613"/>
                    </a:cubicBezTo>
                    <a:cubicBezTo>
                      <a:pt x="4294130" y="1743387"/>
                      <a:pt x="4647397" y="1835368"/>
                      <a:pt x="5547578" y="1855637"/>
                    </a:cubicBezTo>
                    <a:lnTo>
                      <a:pt x="2785533" y="1855731"/>
                    </a:lnTo>
                    <a:lnTo>
                      <a:pt x="2785533" y="1855732"/>
                    </a:lnTo>
                    <a:lnTo>
                      <a:pt x="2773789" y="1855732"/>
                    </a:lnTo>
                    <a:lnTo>
                      <a:pt x="2762045" y="1855732"/>
                    </a:lnTo>
                    <a:lnTo>
                      <a:pt x="2762045" y="1855731"/>
                    </a:lnTo>
                    <a:lnTo>
                      <a:pt x="0" y="1855637"/>
                    </a:lnTo>
                    <a:cubicBezTo>
                      <a:pt x="900181" y="1835368"/>
                      <a:pt x="1253448" y="1743387"/>
                      <a:pt x="1642209" y="1243613"/>
                    </a:cubicBezTo>
                    <a:cubicBezTo>
                      <a:pt x="2006673" y="775076"/>
                      <a:pt x="2321764" y="110275"/>
                      <a:pt x="2710913" y="11897"/>
                    </a:cubicBezTo>
                    <a:lnTo>
                      <a:pt x="2757815" y="4821"/>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6006994"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p:cNvSpPr/>
              <p:nvPr/>
            </p:nvSpPr>
            <p:spPr>
              <a:xfrm flipH="1">
                <a:off x="6991918"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p:cNvGrpSpPr/>
          <p:nvPr/>
        </p:nvGrpSpPr>
        <p:grpSpPr>
          <a:xfrm rot="16200000">
            <a:off x="8194289" y="2859287"/>
            <a:ext cx="1150931" cy="6055836"/>
            <a:chOff x="1025905" y="4658035"/>
            <a:chExt cx="526763" cy="834301"/>
          </a:xfrm>
        </p:grpSpPr>
        <p:cxnSp>
          <p:nvCxnSpPr>
            <p:cNvPr id="53" name="Straight Connector 52"/>
            <p:cNvCxnSpPr/>
            <p:nvPr/>
          </p:nvCxnSpPr>
          <p:spPr>
            <a:xfrm>
              <a:off x="1025905" y="4658035"/>
              <a:ext cx="0" cy="834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rot="5400000">
              <a:off x="875717" y="4815386"/>
              <a:ext cx="834301" cy="519600"/>
              <a:chOff x="6006994" y="4089967"/>
              <a:chExt cx="1969848" cy="1226814"/>
            </a:xfrm>
          </p:grpSpPr>
          <p:sp>
            <p:nvSpPr>
              <p:cNvPr id="55" name="Freeform 54"/>
              <p:cNvSpPr/>
              <p:nvPr/>
            </p:nvSpPr>
            <p:spPr>
              <a:xfrm>
                <a:off x="6008090" y="4089967"/>
                <a:ext cx="1956043" cy="1226814"/>
              </a:xfrm>
              <a:custGeom>
                <a:avLst/>
                <a:gdLst>
                  <a:gd name="connsiteX0" fmla="*/ 2757812 w 5547578"/>
                  <a:gd name="connsiteY0" fmla="*/ 0 h 1855732"/>
                  <a:gd name="connsiteX1" fmla="*/ 2773789 w 5547578"/>
                  <a:gd name="connsiteY1" fmla="*/ 2411 h 1855732"/>
                  <a:gd name="connsiteX2" fmla="*/ 2789766 w 5547578"/>
                  <a:gd name="connsiteY2" fmla="*/ 0 h 1855732"/>
                  <a:gd name="connsiteX3" fmla="*/ 2789763 w 5547578"/>
                  <a:gd name="connsiteY3" fmla="*/ 4821 h 1855732"/>
                  <a:gd name="connsiteX4" fmla="*/ 2836666 w 5547578"/>
                  <a:gd name="connsiteY4" fmla="*/ 11897 h 1855732"/>
                  <a:gd name="connsiteX5" fmla="*/ 3905369 w 5547578"/>
                  <a:gd name="connsiteY5" fmla="*/ 1243613 h 1855732"/>
                  <a:gd name="connsiteX6" fmla="*/ 5547578 w 5547578"/>
                  <a:gd name="connsiteY6" fmla="*/ 1855637 h 1855732"/>
                  <a:gd name="connsiteX7" fmla="*/ 2785533 w 5547578"/>
                  <a:gd name="connsiteY7" fmla="*/ 1855731 h 1855732"/>
                  <a:gd name="connsiteX8" fmla="*/ 2785533 w 5547578"/>
                  <a:gd name="connsiteY8" fmla="*/ 1855732 h 1855732"/>
                  <a:gd name="connsiteX9" fmla="*/ 2773789 w 5547578"/>
                  <a:gd name="connsiteY9" fmla="*/ 1855732 h 1855732"/>
                  <a:gd name="connsiteX10" fmla="*/ 2762045 w 5547578"/>
                  <a:gd name="connsiteY10" fmla="*/ 1855732 h 1855732"/>
                  <a:gd name="connsiteX11" fmla="*/ 2762045 w 5547578"/>
                  <a:gd name="connsiteY11" fmla="*/ 1855731 h 1855732"/>
                  <a:gd name="connsiteX12" fmla="*/ 0 w 5547578"/>
                  <a:gd name="connsiteY12" fmla="*/ 1855637 h 1855732"/>
                  <a:gd name="connsiteX13" fmla="*/ 1642209 w 5547578"/>
                  <a:gd name="connsiteY13" fmla="*/ 1243613 h 1855732"/>
                  <a:gd name="connsiteX14" fmla="*/ 2710913 w 5547578"/>
                  <a:gd name="connsiteY14" fmla="*/ 11897 h 1855732"/>
                  <a:gd name="connsiteX15" fmla="*/ 2757815 w 5547578"/>
                  <a:gd name="connsiteY15" fmla="*/ 4821 h 18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7578" h="1855732">
                    <a:moveTo>
                      <a:pt x="2757812" y="0"/>
                    </a:moveTo>
                    <a:lnTo>
                      <a:pt x="2773789" y="2411"/>
                    </a:lnTo>
                    <a:lnTo>
                      <a:pt x="2789766" y="0"/>
                    </a:lnTo>
                    <a:lnTo>
                      <a:pt x="2789763" y="4821"/>
                    </a:lnTo>
                    <a:lnTo>
                      <a:pt x="2836666" y="11897"/>
                    </a:lnTo>
                    <a:cubicBezTo>
                      <a:pt x="3225814" y="110275"/>
                      <a:pt x="3540906" y="775076"/>
                      <a:pt x="3905369" y="1243613"/>
                    </a:cubicBezTo>
                    <a:cubicBezTo>
                      <a:pt x="4294130" y="1743387"/>
                      <a:pt x="4647397" y="1835368"/>
                      <a:pt x="5547578" y="1855637"/>
                    </a:cubicBezTo>
                    <a:lnTo>
                      <a:pt x="2785533" y="1855731"/>
                    </a:lnTo>
                    <a:lnTo>
                      <a:pt x="2785533" y="1855732"/>
                    </a:lnTo>
                    <a:lnTo>
                      <a:pt x="2773789" y="1855732"/>
                    </a:lnTo>
                    <a:lnTo>
                      <a:pt x="2762045" y="1855732"/>
                    </a:lnTo>
                    <a:lnTo>
                      <a:pt x="2762045" y="1855731"/>
                    </a:lnTo>
                    <a:lnTo>
                      <a:pt x="0" y="1855637"/>
                    </a:lnTo>
                    <a:cubicBezTo>
                      <a:pt x="900181" y="1835368"/>
                      <a:pt x="1253448" y="1743387"/>
                      <a:pt x="1642209" y="1243613"/>
                    </a:cubicBezTo>
                    <a:cubicBezTo>
                      <a:pt x="2006673" y="775076"/>
                      <a:pt x="2321764" y="110275"/>
                      <a:pt x="2710913" y="11897"/>
                    </a:cubicBezTo>
                    <a:lnTo>
                      <a:pt x="2757815" y="4821"/>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006994"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56"/>
              <p:cNvSpPr/>
              <p:nvPr/>
            </p:nvSpPr>
            <p:spPr>
              <a:xfrm flipH="1">
                <a:off x="6991918"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58" name="Straight Connector 57"/>
          <p:cNvCxnSpPr>
            <a:endCxn id="44" idx="0"/>
          </p:cNvCxnSpPr>
          <p:nvPr/>
        </p:nvCxnSpPr>
        <p:spPr>
          <a:xfrm flipV="1">
            <a:off x="4718526" y="1827376"/>
            <a:ext cx="7273" cy="455143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607575" y="6499469"/>
            <a:ext cx="437600" cy="307731"/>
          </a:xfrm>
          <a:prstGeom prst="rect">
            <a:avLst/>
          </a:prstGeom>
        </p:spPr>
      </p:pic>
      <p:cxnSp>
        <p:nvCxnSpPr>
          <p:cNvPr id="61" name="Straight Connector 60"/>
          <p:cNvCxnSpPr>
            <a:endCxn id="56" idx="0"/>
          </p:cNvCxnSpPr>
          <p:nvPr/>
        </p:nvCxnSpPr>
        <p:spPr>
          <a:xfrm flipV="1">
            <a:off x="8769758" y="5327390"/>
            <a:ext cx="0" cy="1051418"/>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8658805" y="6499469"/>
            <a:ext cx="440423" cy="307731"/>
          </a:xfrm>
          <a:prstGeom prst="rect">
            <a:avLst/>
          </a:prstGeom>
        </p:spPr>
      </p:pic>
    </p:spTree>
    <p:extLst>
      <p:ext uri="{BB962C8B-B14F-4D97-AF65-F5344CB8AC3E}">
        <p14:creationId xmlns:p14="http://schemas.microsoft.com/office/powerpoint/2010/main" val="338218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outVertical)">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down)">
                                      <p:cBhvr>
                                        <p:cTn id="41" dur="500"/>
                                        <p:tgtEl>
                                          <p:spTgt spid="5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wipe(down)">
                                      <p:cBhvr>
                                        <p:cTn id="54" dur="500"/>
                                        <p:tgtEl>
                                          <p:spTgt spid="6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Gaussian Distributions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a:t>Specifying a Bernoulli/Rademacher distribution took two numbers,</a:t>
                </a:r>
              </a:p>
              <a:p>
                <a:r>
                  <a:rPr lang="en-IN" dirty="0"/>
                  <a:t>Specifying a categorical </a:t>
                </a:r>
                <a:r>
                  <a:rPr lang="en-IN" dirty="0" err="1"/>
                  <a:t>distbn</a:t>
                </a:r>
                <a:r>
                  <a:rPr lang="en-IN" dirty="0"/>
                  <a:t> over </a:t>
                </a:r>
                <a14:m>
                  <m:oMath xmlns:m="http://schemas.openxmlformats.org/officeDocument/2006/math">
                    <m:r>
                      <a:rPr lang="en-IN" b="0" i="1" smtClean="0">
                        <a:latin typeface="Cambria Math" panose="02040503050406030204" pitchFamily="18" charset="0"/>
                      </a:rPr>
                      <m:t>𝐶</m:t>
                    </m:r>
                  </m:oMath>
                </a14:m>
                <a:r>
                  <a:rPr lang="en-IN" dirty="0"/>
                  <a:t> elements takes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−1</m:t>
                    </m:r>
                  </m:oMath>
                </a14:m>
                <a:r>
                  <a:rPr lang="en-IN" dirty="0"/>
                  <a:t> numbers</a:t>
                </a:r>
              </a:p>
              <a:p>
                <a:r>
                  <a:rPr lang="en-IN" dirty="0"/>
                  <a:t>Specifying a Gaussian distribution over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a:t> requires two numbers</a:t>
                </a:r>
              </a:p>
              <a:p>
                <a:pPr lvl="2"/>
                <a14:m>
                  <m:oMath xmlns:m="http://schemas.openxmlformats.org/officeDocument/2006/math">
                    <m:r>
                      <a:rPr lang="en-IN" b="0" i="1" smtClean="0">
                        <a:latin typeface="Cambria Math" panose="02040503050406030204" pitchFamily="18" charset="0"/>
                      </a:rPr>
                      <m:t>𝜇</m:t>
                    </m:r>
                  </m:oMath>
                </a14:m>
                <a:r>
                  <a:rPr lang="en-IN" dirty="0"/>
                  <a:t>: must be a real number (may be negative or positive or even zero)</a:t>
                </a:r>
              </a:p>
              <a:p>
                <a:pPr lvl="2"/>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a:t>: must be a non-negative real number</a:t>
                </a:r>
              </a:p>
              <a:p>
                <a:r>
                  <a:rPr lang="en-IN" b="1" dirty="0"/>
                  <a:t>Notation</a:t>
                </a:r>
                <a:r>
                  <a:rPr lang="en-IN" dirty="0"/>
                  <a:t>: PDF for a Gaussian </a:t>
                </a:r>
                <a:r>
                  <a:rPr lang="en-IN" dirty="0" err="1"/>
                  <a:t>r.v</a:t>
                </a:r>
                <a:r>
                  <a:rPr lang="en-IN" dirty="0"/>
                  <a:t>. </a:t>
                </a:r>
                <a14:m>
                  <m:oMath xmlns:m="http://schemas.openxmlformats.org/officeDocument/2006/math">
                    <m:r>
                      <a:rPr lang="en-IN" b="0" i="1" smtClean="0">
                        <a:latin typeface="Cambria Math" panose="02040503050406030204" pitchFamily="18" charset="0"/>
                      </a:rPr>
                      <m:t>𝑋</m:t>
                    </m:r>
                  </m:oMath>
                </a14:m>
                <a:r>
                  <a:rPr lang="en-IN" dirty="0"/>
                  <a:t>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 | </m:t>
                        </m:r>
                        <m:r>
                          <a:rPr lang="en-IN" b="0" i="1" smtClean="0">
                            <a:latin typeface="Cambria Math" panose="02040503050406030204" pitchFamily="18" charset="0"/>
                          </a:rPr>
                          <m:t>𝜇</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e>
                    </m:d>
                  </m:oMath>
                </a14:m>
                <a:r>
                  <a:rPr lang="en-IN" dirty="0"/>
                  <a:t> is often written as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𝑋</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𝜎</m:t>
                            </m:r>
                          </m:e>
                          <m:sup>
                            <m:r>
                              <a:rPr lang="en-IN" b="0" i="1" smtClean="0">
                                <a:latin typeface="Cambria Math" panose="02040503050406030204" pitchFamily="18" charset="0"/>
                                <a:ea typeface="Cambria Math" panose="02040503050406030204" pitchFamily="18" charset="0"/>
                              </a:rPr>
                              <m:t>2</m:t>
                            </m:r>
                          </m:sup>
                        </m:sSup>
                      </m:e>
                    </m:d>
                  </m:oMath>
                </a14:m>
                <a:r>
                  <a:rPr lang="en-IN" dirty="0"/>
                  <a:t> or simply as </a:t>
                </a:r>
                <a14:m>
                  <m:oMath xmlns:m="http://schemas.openxmlformats.org/officeDocument/2006/math">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𝜎</m:t>
                            </m:r>
                          </m:e>
                          <m:sup>
                            <m:r>
                              <a:rPr lang="en-IN" i="1">
                                <a:latin typeface="Cambria Math" panose="02040503050406030204" pitchFamily="18" charset="0"/>
                                <a:ea typeface="Cambria Math" panose="02040503050406030204" pitchFamily="18" charset="0"/>
                              </a:rPr>
                              <m:t>2</m:t>
                            </m:r>
                          </m:sup>
                        </m:sSup>
                      </m:e>
                    </m:d>
                  </m:oMath>
                </a14:m>
                <a:endParaRPr lang="en-IN" dirty="0"/>
              </a:p>
              <a:p>
                <a:pPr lvl="2"/>
                <a:r>
                  <a:rPr lang="en-IN" dirty="0"/>
                  <a:t>Notice that even here we condition on constants (either using </a:t>
                </a:r>
                <a14:m>
                  <m:oMath xmlns:m="http://schemas.openxmlformats.org/officeDocument/2006/math">
                    <m:r>
                      <a:rPr lang="en-IN" b="0" i="1" smtClean="0">
                        <a:latin typeface="Cambria Math" panose="02040503050406030204" pitchFamily="18" charset="0"/>
                      </a:rPr>
                      <m:t>|</m:t>
                    </m:r>
                  </m:oMath>
                </a14:m>
                <a:r>
                  <a:rPr lang="en-IN" dirty="0"/>
                  <a:t> or </a:t>
                </a:r>
                <a14:m>
                  <m:oMath xmlns:m="http://schemas.openxmlformats.org/officeDocument/2006/math">
                    <m:r>
                      <a:rPr lang="en-IN" b="0" i="1" smtClean="0">
                        <a:latin typeface="Cambria Math" panose="02040503050406030204" pitchFamily="18" charset="0"/>
                      </a:rPr>
                      <m:t>;</m:t>
                    </m:r>
                  </m:oMath>
                </a14:m>
                <a:r>
                  <a:rPr lang="en-IN" dirty="0"/>
                  <a:t> symbol)</a:t>
                </a:r>
              </a:p>
              <a:p>
                <a:r>
                  <a:rPr lang="en-IN" dirty="0"/>
                  <a:t>The notation is no accident – if the PDF of a </a:t>
                </a:r>
                <a:r>
                  <a:rPr lang="en-IN" dirty="0" err="1"/>
                  <a:t>r.v</a:t>
                </a:r>
                <a:r>
                  <a:rPr lang="en-IN" dirty="0"/>
                  <a:t>. </a:t>
                </a:r>
                <a14:m>
                  <m:oMath xmlns:m="http://schemas.openxmlformats.org/officeDocument/2006/math">
                    <m:r>
                      <a:rPr lang="en-IN" b="0" i="1" smtClean="0">
                        <a:latin typeface="Cambria Math" panose="02040503050406030204" pitchFamily="18" charset="0"/>
                      </a:rPr>
                      <m:t>𝑋</m:t>
                    </m:r>
                  </m:oMath>
                </a14:m>
                <a:r>
                  <a:rPr lang="en-IN" dirty="0"/>
                  <a:t> is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𝜎</m:t>
                            </m:r>
                          </m:e>
                          <m:sup>
                            <m:r>
                              <a:rPr lang="en-IN" i="1">
                                <a:latin typeface="Cambria Math" panose="02040503050406030204" pitchFamily="18" charset="0"/>
                                <a:ea typeface="Cambria Math" panose="02040503050406030204" pitchFamily="18" charset="0"/>
                              </a:rPr>
                              <m:t>2</m:t>
                            </m:r>
                          </m:sup>
                        </m:sSup>
                      </m:e>
                    </m:d>
                  </m:oMath>
                </a14:m>
                <a:r>
                  <a:rPr lang="en-IN" dirty="0"/>
                  <a:t>, then</a:t>
                </a:r>
              </a:p>
              <a:p>
                <a:pPr lvl="2"/>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m:rPr>
                        <m:lit/>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oMath>
                </a14:m>
                <a:r>
                  <a:rPr lang="en-IN" dirty="0"/>
                  <a:t> = Mode = Median, as well as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𝜎</m:t>
                        </m:r>
                      </m:e>
                      <m:sup>
                        <m:r>
                          <a:rPr lang="en-IN" b="0" i="1" smtClean="0">
                            <a:latin typeface="Cambria Math" panose="02040503050406030204" pitchFamily="18" charset="0"/>
                            <a:ea typeface="Cambria Math" panose="02040503050406030204" pitchFamily="18" charset="0"/>
                          </a:rPr>
                          <m:t>2</m:t>
                        </m:r>
                      </m:sup>
                    </m:sSup>
                  </m:oMath>
                </a14:m>
                <a:endParaRPr lang="en-IN" dirty="0"/>
              </a:p>
              <a:p>
                <a:pPr lvl="2"/>
                <a:r>
                  <a:rPr lang="en-IN" dirty="0"/>
                  <a:t>Requires a bit of integration to prove these results </a:t>
                </a:r>
                <a:r>
                  <a:rPr lang="en-IN" i="0" dirty="0">
                    <a:sym typeface="Wingdings" panose="05000000000000000000" pitchFamily="2" charset="2"/>
                  </a:rPr>
                  <a:t></a:t>
                </a:r>
                <a:endParaRPr lang="en-IN" i="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32</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8352" y="36190"/>
            <a:ext cx="1928846" cy="192884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2915071" y="104933"/>
                <a:ext cx="7238480" cy="3076122"/>
              </a:xfrm>
              <a:prstGeom prst="wedgeRectCallout">
                <a:avLst>
                  <a:gd name="adj1" fmla="val 60704"/>
                  <a:gd name="adj2" fmla="val 8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400" dirty="0">
                    <a:solidFill>
                      <a:schemeClr val="tx1"/>
                    </a:solidFill>
                    <a:latin typeface="+mj-lt"/>
                  </a:rPr>
                  <a:t>Indeed! Look at these two Gaussians. The one on the</a:t>
                </a:r>
                <a:br>
                  <a:rPr lang="en-IN" sz="2400" dirty="0">
                    <a:solidFill>
                      <a:schemeClr val="tx1"/>
                    </a:solidFill>
                    <a:latin typeface="+mj-lt"/>
                  </a:rPr>
                </a:br>
                <a:r>
                  <a:rPr lang="en-IN" sz="2400" dirty="0">
                    <a:solidFill>
                      <a:schemeClr val="tx1"/>
                    </a:solidFill>
                    <a:latin typeface="+mj-lt"/>
                  </a:rPr>
                  <a:t>left seems more “spread-out” and the one on the</a:t>
                </a:r>
                <a:br>
                  <a:rPr lang="en-IN" sz="2400" dirty="0">
                    <a:solidFill>
                      <a:schemeClr val="tx1"/>
                    </a:solidFill>
                    <a:latin typeface="+mj-lt"/>
                  </a:rPr>
                </a:br>
                <a:r>
                  <a:rPr lang="en-IN" sz="2400" dirty="0">
                    <a:solidFill>
                      <a:schemeClr val="tx1"/>
                    </a:solidFill>
                    <a:latin typeface="+mj-lt"/>
                  </a:rPr>
                  <a:t>right seems very “squeezed-in”.</a:t>
                </a:r>
                <a:br>
                  <a:rPr lang="en-IN" sz="2400" dirty="0">
                    <a:solidFill>
                      <a:schemeClr val="tx1"/>
                    </a:solidFill>
                    <a:latin typeface="+mj-lt"/>
                  </a:rPr>
                </a:br>
                <a:r>
                  <a:rPr lang="en-IN" sz="2400" dirty="0">
                    <a:solidFill>
                      <a:schemeClr val="tx1"/>
                    </a:solidFill>
                    <a:latin typeface="+mj-lt"/>
                  </a:rPr>
                  <a:t>This happened because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3</m:t>
                        </m:r>
                      </m:sub>
                    </m:sSub>
                    <m:r>
                      <a:rPr lang="en-IN" sz="2400" b="0" i="1" smtClean="0">
                        <a:solidFill>
                          <a:schemeClr val="tx1"/>
                        </a:solidFill>
                        <a:latin typeface="Cambria Math" panose="02040503050406030204" pitchFamily="18" charset="0"/>
                      </a:rPr>
                      <m:t>&gt;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&gt;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2</m:t>
                        </m:r>
                      </m:sub>
                    </m:sSub>
                  </m:oMath>
                </a14:m>
                <a:r>
                  <a:rPr lang="en-IN" sz="2400" dirty="0">
                    <a:solidFill>
                      <a:schemeClr val="tx1"/>
                    </a:solidFill>
                    <a:latin typeface="+mj-lt"/>
                  </a:rPr>
                  <a:t> </a:t>
                </a:r>
                <a:endParaRPr lang="en-US" sz="2400" i="1"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2915071" y="104933"/>
                <a:ext cx="7238480" cy="3076122"/>
              </a:xfrm>
              <a:prstGeom prst="wedgeRectCallout">
                <a:avLst>
                  <a:gd name="adj1" fmla="val 60704"/>
                  <a:gd name="adj2" fmla="val 878"/>
                </a:avLst>
              </a:prstGeom>
              <a:blipFill>
                <a:blip r:embed="rId4"/>
                <a:stretch>
                  <a:fillRect l="-908" t="-978"/>
                </a:stretch>
              </a:blipFill>
              <a:ln w="38100">
                <a:solidFill>
                  <a:schemeClr val="accent1"/>
                </a:solidFill>
              </a:ln>
            </p:spPr>
            <p:txBody>
              <a:bodyPr/>
              <a:lstStyle/>
              <a:p>
                <a:r>
                  <a:rPr lang="en-IN">
                    <a:noFill/>
                  </a:rPr>
                  <a:t> </a:t>
                </a:r>
              </a:p>
            </p:txBody>
          </p:sp>
        </mc:Fallback>
      </mc:AlternateContent>
      <p:pic>
        <p:nvPicPr>
          <p:cNvPr id="7" name="Picture 6"/>
          <p:cNvPicPr>
            <a:picLocks noChangeAspect="1"/>
          </p:cNvPicPr>
          <p:nvPr/>
        </p:nvPicPr>
        <p:blipFill>
          <a:blip r:embed="rId5"/>
          <a:stretch>
            <a:fillRect/>
          </a:stretch>
        </p:blipFill>
        <p:spPr>
          <a:xfrm>
            <a:off x="3013647" y="2175667"/>
            <a:ext cx="3785709" cy="934087"/>
          </a:xfrm>
          <a:prstGeom prst="rect">
            <a:avLst/>
          </a:prstGeom>
        </p:spPr>
      </p:pic>
      <p:pic>
        <p:nvPicPr>
          <p:cNvPr id="8" name="Picture 7"/>
          <p:cNvPicPr>
            <a:picLocks noChangeAspect="1"/>
          </p:cNvPicPr>
          <p:nvPr/>
        </p:nvPicPr>
        <p:blipFill>
          <a:blip r:embed="rId6"/>
          <a:stretch>
            <a:fillRect/>
          </a:stretch>
        </p:blipFill>
        <p:spPr>
          <a:xfrm>
            <a:off x="9141843" y="104931"/>
            <a:ext cx="926020" cy="3006841"/>
          </a:xfrm>
          <a:prstGeom prst="rect">
            <a:avLst/>
          </a:prstGeom>
        </p:spPr>
      </p:pic>
      <p:pic>
        <p:nvPicPr>
          <p:cNvPr id="9" name="Picture 8"/>
          <p:cNvPicPr>
            <a:picLocks noChangeAspect="1"/>
          </p:cNvPicPr>
          <p:nvPr/>
        </p:nvPicPr>
        <p:blipFill>
          <a:blip r:embed="rId7"/>
          <a:stretch>
            <a:fillRect/>
          </a:stretch>
        </p:blipFill>
        <p:spPr>
          <a:xfrm>
            <a:off x="6939844" y="897853"/>
            <a:ext cx="2070465" cy="2211901"/>
          </a:xfrm>
          <a:prstGeom prst="rect">
            <a:avLst/>
          </a:prstGeom>
        </p:spPr>
      </p:pic>
    </p:spTree>
    <p:extLst>
      <p:ext uri="{BB962C8B-B14F-4D97-AF65-F5344CB8AC3E}">
        <p14:creationId xmlns:p14="http://schemas.microsoft.com/office/powerpoint/2010/main" val="228117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par>
                          <p:cTn id="37" fill="hold">
                            <p:stCondLst>
                              <p:cond delay="0"/>
                            </p:stCondLst>
                            <p:childTnLst>
                              <p:par>
                                <p:cTn id="38" presetID="22" presetClass="entr" presetSubtype="2"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righ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Operations with Gaussians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a:t>Since integration can be a pain, some handy results about Gaussians</a:t>
                </a:r>
              </a:p>
              <a:p>
                <a:r>
                  <a:rPr lang="en-IN" dirty="0"/>
                  <a:t>Let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be two </a:t>
                </a:r>
                <a:r>
                  <a:rPr lang="en-IN" b="1" dirty="0"/>
                  <a:t>independent</a:t>
                </a:r>
                <a:r>
                  <a:rPr lang="en-IN" dirty="0"/>
                  <a:t> </a:t>
                </a:r>
                <a:r>
                  <a:rPr lang="en-IN" dirty="0" err="1"/>
                  <a:t>r.v</a:t>
                </a:r>
                <a:r>
                  <a:rPr lang="en-IN" dirty="0"/>
                  <a:t>. whose PDF is Gaussian i.e.</a:t>
                </a:r>
                <a:br>
                  <a:rPr lang="en-IN" dirty="0"/>
                </a:b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i="1">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up>
                            <m:r>
                              <a:rPr lang="en-IN" i="1">
                                <a:latin typeface="Cambria Math" panose="02040503050406030204" pitchFamily="18" charset="0"/>
                                <a:ea typeface="Cambria Math" panose="02040503050406030204" pitchFamily="18" charset="0"/>
                              </a:rPr>
                              <m:t>2</m:t>
                            </m:r>
                          </m:sup>
                        </m:sSubSup>
                      </m:e>
                    </m:d>
                  </m:oMath>
                </a14:m>
                <a:r>
                  <a:rPr lang="en-IN" dirty="0"/>
                  <a:t> and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𝑌</m:t>
                        </m:r>
                      </m:sub>
                    </m:sSub>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r>
                          <a:rPr lang="en-IN" i="1">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𝑌</m:t>
                            </m:r>
                          </m:sub>
                          <m:sup>
                            <m:r>
                              <a:rPr lang="en-IN" i="1">
                                <a:latin typeface="Cambria Math" panose="02040503050406030204" pitchFamily="18" charset="0"/>
                                <a:ea typeface="Cambria Math" panose="02040503050406030204" pitchFamily="18" charset="0"/>
                              </a:rPr>
                              <m:t>2</m:t>
                            </m:r>
                          </m:sup>
                        </m:sSubSup>
                      </m:e>
                    </m:d>
                  </m:oMath>
                </a14:m>
                <a:r>
                  <a:rPr lang="en-IN" dirty="0"/>
                  <a:t>. Then we have</a:t>
                </a:r>
              </a:p>
              <a:p>
                <a:r>
                  <a:rPr lang="en-IN" b="1" dirty="0"/>
                  <a:t>Scaling Rule</a:t>
                </a:r>
                <a:r>
                  <a:rPr lang="en-IN" dirty="0"/>
                  <a:t>: If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rPr>
                      <m:t>𝑋</m:t>
                    </m:r>
                  </m:oMath>
                </a14:m>
                <a:r>
                  <a:rPr lang="en-IN" dirty="0"/>
                  <a:t> then </a:t>
                </a:r>
                <a14:m>
                  <m:oMath xmlns:m="http://schemas.openxmlformats.org/officeDocument/2006/math">
                    <m:r>
                      <a:rPr lang="en-IN" b="0" i="1" smtClean="0">
                        <a:latin typeface="Cambria Math" panose="02040503050406030204" pitchFamily="18" charset="0"/>
                      </a:rPr>
                      <m:t>𝑍</m:t>
                    </m:r>
                  </m:oMath>
                </a14:m>
                <a:r>
                  <a:rPr lang="en-IN" dirty="0"/>
                  <a:t> is also Gaussian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𝑍</m:t>
                        </m:r>
                      </m:sub>
                    </m:sSub>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i="1">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𝑐</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up>
                            <m:r>
                              <a:rPr lang="en-IN" i="1">
                                <a:latin typeface="Cambria Math" panose="02040503050406030204" pitchFamily="18" charset="0"/>
                                <a:ea typeface="Cambria Math" panose="02040503050406030204" pitchFamily="18" charset="0"/>
                              </a:rPr>
                              <m:t>2</m:t>
                            </m:r>
                          </m:sup>
                        </m:sSubSup>
                      </m:e>
                    </m:d>
                  </m:oMath>
                </a14:m>
                <a:endParaRPr lang="en-IN" dirty="0"/>
              </a:p>
              <a:p>
                <a:r>
                  <a:rPr lang="en-IN" b="1" dirty="0"/>
                  <a:t>Sum Rule</a:t>
                </a:r>
                <a:r>
                  <a:rPr lang="en-IN" dirty="0"/>
                  <a:t>: If </a:t>
                </a:r>
                <a14:m>
                  <m:oMath xmlns:m="http://schemas.openxmlformats.org/officeDocument/2006/math">
                    <m:r>
                      <a:rPr lang="en-IN" b="0" i="1" smtClean="0">
                        <a:latin typeface="Cambria Math" panose="02040503050406030204" pitchFamily="18" charset="0"/>
                      </a:rPr>
                      <m:t>𝑊</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then </a:t>
                </a:r>
                <a14:m>
                  <m:oMath xmlns:m="http://schemas.openxmlformats.org/officeDocument/2006/math">
                    <m:r>
                      <a:rPr lang="en-IN" b="0" i="1" smtClean="0">
                        <a:latin typeface="Cambria Math" panose="02040503050406030204" pitchFamily="18" charset="0"/>
                      </a:rPr>
                      <m:t>𝑊</m:t>
                    </m:r>
                  </m:oMath>
                </a14:m>
                <a:r>
                  <a:rPr lang="en-IN" dirty="0"/>
                  <a:t> is also Gaussian too</a:t>
                </a:r>
                <a:br>
                  <a:rPr lang="en-IN" dirty="0"/>
                </a:b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𝑊</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up>
                            <m:r>
                              <a:rPr lang="en-IN" b="0" i="1" smtClean="0">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𝑌</m:t>
                            </m:r>
                          </m:sub>
                          <m:sup>
                            <m:r>
                              <a:rPr lang="en-IN" b="0" i="1" smtClean="0">
                                <a:latin typeface="Cambria Math" panose="02040503050406030204" pitchFamily="18" charset="0"/>
                                <a:ea typeface="Cambria Math" panose="02040503050406030204" pitchFamily="18" charset="0"/>
                              </a:rPr>
                              <m:t>2</m:t>
                            </m:r>
                          </m:sup>
                        </m:sSubSup>
                      </m:e>
                    </m:d>
                  </m:oMath>
                </a14:m>
                <a:endParaRPr lang="en-IN" dirty="0"/>
              </a:p>
              <a:p>
                <a:r>
                  <a:rPr lang="en-IN" b="1" dirty="0"/>
                  <a:t>Shift Rule</a:t>
                </a:r>
                <a:r>
                  <a:rPr lang="en-IN" dirty="0"/>
                  <a:t>: If </a:t>
                </a:r>
                <a14:m>
                  <m:oMath xmlns:m="http://schemas.openxmlformats.org/officeDocument/2006/math">
                    <m:r>
                      <a:rPr lang="en-IN" b="0" i="1" smtClean="0">
                        <a:latin typeface="Cambria Math" panose="02040503050406030204" pitchFamily="18" charset="0"/>
                      </a:rPr>
                      <m:t>𝑉</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𝑐</m:t>
                    </m:r>
                  </m:oMath>
                </a14:m>
                <a:r>
                  <a:rPr lang="en-IN" dirty="0"/>
                  <a:t> (</a:t>
                </a:r>
                <a14:m>
                  <m:oMath xmlns:m="http://schemas.openxmlformats.org/officeDocument/2006/math">
                    <m:r>
                      <a:rPr lang="en-IN" b="0" i="1" dirty="0" smtClean="0">
                        <a:latin typeface="Cambria Math" panose="02040503050406030204" pitchFamily="18" charset="0"/>
                      </a:rPr>
                      <m:t>𝑐</m:t>
                    </m:r>
                  </m:oMath>
                </a14:m>
                <a:r>
                  <a:rPr lang="en-IN" dirty="0"/>
                  <a:t> const) then </a:t>
                </a:r>
                <a14:m>
                  <m:oMath xmlns:m="http://schemas.openxmlformats.org/officeDocument/2006/math">
                    <m:r>
                      <a:rPr lang="en-IN" b="0" i="1" smtClean="0">
                        <a:latin typeface="Cambria Math" panose="02040503050406030204" pitchFamily="18" charset="0"/>
                      </a:rPr>
                      <m:t>𝑉</m:t>
                    </m:r>
                  </m:oMath>
                </a14:m>
                <a:r>
                  <a:rPr lang="en-IN" dirty="0"/>
                  <a:t> is Gaussian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𝑉</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i="1">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ea typeface="Cambria Math" panose="02040503050406030204" pitchFamily="18" charset="0"/>
                              </a:rPr>
                              <m:t>𝑋</m:t>
                            </m:r>
                          </m:sub>
                          <m:sup>
                            <m:r>
                              <a:rPr lang="en-IN" i="1">
                                <a:latin typeface="Cambria Math" panose="02040503050406030204" pitchFamily="18" charset="0"/>
                                <a:ea typeface="Cambria Math" panose="02040503050406030204" pitchFamily="18" charset="0"/>
                              </a:rPr>
                              <m:t>2</m:t>
                            </m:r>
                          </m:sup>
                        </m:sSubSup>
                      </m:e>
                    </m:d>
                  </m:oMath>
                </a14:m>
                <a:endParaRPr lang="en-IN" dirty="0"/>
              </a:p>
              <a:p>
                <a:r>
                  <a:rPr lang="en-IN" b="1" dirty="0"/>
                  <a:t>Tail Rule</a:t>
                </a:r>
                <a:r>
                  <a:rPr lang="en-IN" dirty="0"/>
                  <a:t>: </a:t>
                </a:r>
                <a14:m>
                  <m:oMath xmlns:m="http://schemas.openxmlformats.org/officeDocument/2006/math">
                    <m:d>
                      <m:dPr>
                        <m:begChr m:val="{"/>
                        <m:endChr m:val="}"/>
                        <m:ctrlPr>
                          <a:rPr lang="en-IN" b="0" i="1" smtClean="0">
                            <a:latin typeface="Cambria Math" panose="02040503050406030204" pitchFamily="18" charset="0"/>
                            <a:ea typeface="Cambria Math" panose="02040503050406030204" pitchFamily="18" charset="0"/>
                          </a:rPr>
                        </m:ctrlPr>
                      </m:dPr>
                      <m:e>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Sub>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i="1">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𝑡</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ea typeface="Cambria Math" panose="02040503050406030204" pitchFamily="18" charset="0"/>
                                  </a:rPr>
                                  <m:t>𝑋</m:t>
                                </m:r>
                              </m:sub>
                            </m:sSub>
                          </m:e>
                        </m:d>
                      </m:e>
                    </m:d>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𝑡</m:t>
                            </m:r>
                          </m:e>
                          <m:sup>
                            <m:r>
                              <a:rPr lang="en-IN" i="1">
                                <a:latin typeface="Cambria Math" panose="02040503050406030204" pitchFamily="18" charset="0"/>
                                <a:ea typeface="Cambria Math" panose="02040503050406030204" pitchFamily="18" charset="0"/>
                              </a:rPr>
                              <m:t>2</m:t>
                            </m:r>
                          </m:sup>
                        </m:sSup>
                        <m:r>
                          <a:rPr lang="en-IN" i="1">
                            <a:latin typeface="Cambria Math" panose="02040503050406030204" pitchFamily="18" charset="0"/>
                            <a:ea typeface="Cambria Math" panose="02040503050406030204" pitchFamily="18" charset="0"/>
                          </a:rPr>
                          <m:t>/2</m:t>
                        </m:r>
                      </m:sup>
                    </m:sSup>
                  </m:oMath>
                </a14:m>
                <a:endParaRPr lang="en-IN" dirty="0"/>
              </a:p>
              <a:p>
                <a:pPr lvl="2"/>
                <a:r>
                  <a:rPr lang="en-IN" dirty="0"/>
                  <a:t>It gets exponentially less likely that a Gaussian </a:t>
                </a:r>
                <a:r>
                  <a:rPr lang="en-IN" dirty="0" err="1"/>
                  <a:t>r.v</a:t>
                </a:r>
                <a:r>
                  <a:rPr lang="en-IN" dirty="0"/>
                  <a:t>. takes value far from mean</a:t>
                </a:r>
              </a:p>
              <a:p>
                <a:pPr lvl="2"/>
                <a:r>
                  <a:rPr lang="en-IN" dirty="0"/>
                  <a:t>For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=5</m:t>
                    </m:r>
                  </m:oMath>
                </a14:m>
                <a:r>
                  <a:rPr lang="en-IN" dirty="0"/>
                  <a:t>, we have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𝜇</m:t>
                                </m:r>
                              </m:e>
                              <m:sub>
                                <m:r>
                                  <a:rPr lang="en-IN">
                                    <a:latin typeface="Cambria Math" panose="02040503050406030204" pitchFamily="18" charset="0"/>
                                    <a:ea typeface="Cambria Math" panose="02040503050406030204" pitchFamily="18" charset="0"/>
                                  </a:rPr>
                                  <m:t>𝑋</m:t>
                                </m:r>
                              </m:sub>
                            </m:sSub>
                          </m:e>
                        </m:d>
                        <m:r>
                          <a:rPr lang="en-IN">
                            <a:latin typeface="Cambria Math" panose="02040503050406030204" pitchFamily="18" charset="0"/>
                            <a:ea typeface="Cambria Math" panose="02040503050406030204" pitchFamily="18" charset="0"/>
                          </a:rPr>
                          <m:t>≥5⋅</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𝜎</m:t>
                            </m:r>
                          </m:e>
                          <m:sub>
                            <m:r>
                              <a:rPr lang="en-IN">
                                <a:latin typeface="Cambria Math" panose="02040503050406030204" pitchFamily="18" charset="0"/>
                                <a:ea typeface="Cambria Math" panose="02040503050406030204" pitchFamily="18" charset="0"/>
                              </a:rPr>
                              <m:t>𝑋</m:t>
                            </m:r>
                          </m:sub>
                        </m:sSub>
                      </m:e>
                    </m:d>
                    <m:r>
                      <a:rPr lang="en-IN" b="0" i="1" smtClean="0">
                        <a:latin typeface="Cambria Math" panose="02040503050406030204" pitchFamily="18" charset="0"/>
                        <a:ea typeface="Cambria Math" panose="02040503050406030204" pitchFamily="18" charset="0"/>
                      </a:rPr>
                      <m:t>&lt;0.000004</m:t>
                    </m:r>
                  </m:oMath>
                </a14:m>
                <a:r>
                  <a:rPr lang="en-IN" dirty="0"/>
                  <a:t> (5-sigma rule)</a:t>
                </a:r>
              </a:p>
              <a:p>
                <a:pPr lvl="2"/>
                <a:r>
                  <a:rPr lang="en-IN" dirty="0"/>
                  <a:t>As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r>
                      <a:rPr lang="en-IN" b="0" i="1" smtClean="0">
                        <a:latin typeface="Cambria Math" panose="02040503050406030204" pitchFamily="18" charset="0"/>
                      </a:rPr>
                      <m:t>↓</m:t>
                    </m:r>
                  </m:oMath>
                </a14:m>
                <a:r>
                  <a:rPr lang="en-IN" dirty="0"/>
                  <a:t> the </a:t>
                </a:r>
                <a:r>
                  <a:rPr lang="en-IN" dirty="0" err="1"/>
                  <a:t>r.v</a:t>
                </a:r>
                <a:r>
                  <a:rPr lang="en-IN" dirty="0"/>
                  <a:t>. gets more and more concentrated around its mean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b="-106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33</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67136" y="574044"/>
            <a:ext cx="1832396" cy="1832396"/>
          </a:xfrm>
          <a:prstGeom prst="rect">
            <a:avLst/>
          </a:prstGeom>
        </p:spPr>
      </p:pic>
      <mc:AlternateContent xmlns:mc="http://schemas.openxmlformats.org/markup-compatibility/2006" xmlns:a14="http://schemas.microsoft.com/office/drawing/2010/main">
        <mc:Choice Requires="a14">
          <p:sp>
            <p:nvSpPr>
              <p:cNvPr id="7" name="Rectangular Callout 6"/>
              <p:cNvSpPr/>
              <p:nvPr/>
            </p:nvSpPr>
            <p:spPr>
              <a:xfrm>
                <a:off x="791110" y="290412"/>
                <a:ext cx="10023212" cy="1468620"/>
              </a:xfrm>
              <a:prstGeom prst="wedgeRectCallout">
                <a:avLst>
                  <a:gd name="adj1" fmla="val 54221"/>
                  <a:gd name="adj2" fmla="val 5064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mj-lt"/>
                  </a:rPr>
                  <a:t>Note</a:t>
                </a:r>
                <a:r>
                  <a:rPr lang="en-IN" sz="2400" dirty="0">
                    <a:solidFill>
                      <a:schemeClr val="tx1"/>
                    </a:solidFill>
                    <a:latin typeface="+mj-lt"/>
                  </a:rPr>
                  <a:t>: we can derive results such as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r>
                      <a:rPr lang="en-IN" sz="2400" b="0" i="1" smtClean="0">
                        <a:solidFill>
                          <a:schemeClr val="tx1"/>
                        </a:solidFill>
                        <a:latin typeface="Cambria Math" panose="02040503050406030204" pitchFamily="18" charset="0"/>
                        <a:ea typeface="Cambria Math" panose="02040503050406030204" pitchFamily="18" charset="0"/>
                      </a:rPr>
                      <m:t>𝑊</m:t>
                    </m:r>
                    <m:r>
                      <a:rPr lang="en-IN" sz="2400" b="0" i="0" smtClean="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𝜇</m:t>
                        </m:r>
                      </m:e>
                      <m:sub>
                        <m:r>
                          <a:rPr lang="en-IN" sz="2400" i="1">
                            <a:solidFill>
                              <a:schemeClr val="tx1"/>
                            </a:solidFill>
                            <a:latin typeface="Cambria Math" panose="02040503050406030204" pitchFamily="18" charset="0"/>
                            <a:ea typeface="Cambria Math" panose="02040503050406030204" pitchFamily="18" charset="0"/>
                          </a:rPr>
                          <m:t>𝑋</m:t>
                        </m:r>
                      </m:sub>
                    </m:sSub>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𝜇</m:t>
                        </m:r>
                      </m:e>
                      <m:sub>
                        <m:r>
                          <a:rPr lang="en-IN" sz="2400" i="1">
                            <a:solidFill>
                              <a:schemeClr val="tx1"/>
                            </a:solidFill>
                            <a:latin typeface="Cambria Math" panose="02040503050406030204" pitchFamily="18" charset="0"/>
                            <a:ea typeface="Cambria Math" panose="02040503050406030204" pitchFamily="18" charset="0"/>
                          </a:rPr>
                          <m:t>𝑌</m:t>
                        </m:r>
                      </m:sub>
                    </m:sSub>
                  </m:oMath>
                </a14:m>
                <a:r>
                  <a:rPr lang="en-IN" sz="2400" dirty="0">
                    <a:solidFill>
                      <a:schemeClr val="tx1"/>
                    </a:solidFill>
                    <a:latin typeface="+mj-lt"/>
                  </a:rPr>
                  <a:t> and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𝕍</m:t>
                    </m:r>
                    <m:r>
                      <a:rPr lang="en-IN" sz="2400" b="0" i="1" smtClean="0">
                        <a:solidFill>
                          <a:schemeClr val="tx1"/>
                        </a:solidFill>
                        <a:latin typeface="Cambria Math" panose="02040503050406030204" pitchFamily="18" charset="0"/>
                        <a:ea typeface="Cambria Math" panose="02040503050406030204" pitchFamily="18" charset="0"/>
                      </a:rPr>
                      <m:t>𝑊</m:t>
                    </m:r>
                    <m:r>
                      <a:rPr lang="en-IN" sz="2400" b="0" i="1" smtClean="0">
                        <a:solidFill>
                          <a:schemeClr val="tx1"/>
                        </a:solidFill>
                        <a:latin typeface="Cambria Math" panose="02040503050406030204" pitchFamily="18" charset="0"/>
                        <a:ea typeface="Cambria Math" panose="02040503050406030204" pitchFamily="18" charset="0"/>
                      </a:rPr>
                      <m:t>=</m:t>
                    </m:r>
                    <m:sSubSup>
                      <m:sSubSupPr>
                        <m:ctrlPr>
                          <a:rPr lang="en-IN" sz="2400" i="1">
                            <a:solidFill>
                              <a:schemeClr val="tx1"/>
                            </a:solidFill>
                            <a:latin typeface="Cambria Math" panose="02040503050406030204" pitchFamily="18" charset="0"/>
                            <a:ea typeface="Cambria Math" panose="02040503050406030204" pitchFamily="18" charset="0"/>
                          </a:rPr>
                        </m:ctrlPr>
                      </m:sSubSupPr>
                      <m:e>
                        <m:r>
                          <a:rPr lang="en-IN" sz="2400" i="1">
                            <a:solidFill>
                              <a:schemeClr val="tx1"/>
                            </a:solidFill>
                            <a:latin typeface="Cambria Math" panose="02040503050406030204" pitchFamily="18" charset="0"/>
                            <a:ea typeface="Cambria Math" panose="02040503050406030204" pitchFamily="18" charset="0"/>
                          </a:rPr>
                          <m:t>𝜎</m:t>
                        </m:r>
                      </m:e>
                      <m:sub>
                        <m:r>
                          <a:rPr lang="en-IN" sz="2400" i="1">
                            <a:solidFill>
                              <a:schemeClr val="tx1"/>
                            </a:solidFill>
                            <a:latin typeface="Cambria Math" panose="02040503050406030204" pitchFamily="18" charset="0"/>
                            <a:ea typeface="Cambria Math" panose="02040503050406030204" pitchFamily="18" charset="0"/>
                          </a:rPr>
                          <m:t>𝑋</m:t>
                        </m:r>
                      </m:sub>
                      <m:sup>
                        <m:r>
                          <a:rPr lang="en-IN" sz="2400" i="1">
                            <a:solidFill>
                              <a:schemeClr val="tx1"/>
                            </a:solidFill>
                            <a:latin typeface="Cambria Math" panose="02040503050406030204" pitchFamily="18" charset="0"/>
                            <a:ea typeface="Cambria Math" panose="02040503050406030204" pitchFamily="18" charset="0"/>
                          </a:rPr>
                          <m:t>2</m:t>
                        </m:r>
                      </m:sup>
                    </m:sSubSup>
                    <m:r>
                      <a:rPr lang="en-IN" sz="2400" i="1">
                        <a:solidFill>
                          <a:schemeClr val="tx1"/>
                        </a:solidFill>
                        <a:latin typeface="Cambria Math" panose="02040503050406030204" pitchFamily="18" charset="0"/>
                        <a:ea typeface="Cambria Math" panose="02040503050406030204" pitchFamily="18" charset="0"/>
                      </a:rPr>
                      <m:t>+</m:t>
                    </m:r>
                    <m:sSubSup>
                      <m:sSubSupPr>
                        <m:ctrlPr>
                          <a:rPr lang="en-IN" sz="2400" i="1">
                            <a:solidFill>
                              <a:schemeClr val="tx1"/>
                            </a:solidFill>
                            <a:latin typeface="Cambria Math" panose="02040503050406030204" pitchFamily="18" charset="0"/>
                            <a:ea typeface="Cambria Math" panose="02040503050406030204" pitchFamily="18" charset="0"/>
                          </a:rPr>
                        </m:ctrlPr>
                      </m:sSubSupPr>
                      <m:e>
                        <m:r>
                          <a:rPr lang="en-IN" sz="2400" i="1">
                            <a:solidFill>
                              <a:schemeClr val="tx1"/>
                            </a:solidFill>
                            <a:latin typeface="Cambria Math" panose="02040503050406030204" pitchFamily="18" charset="0"/>
                            <a:ea typeface="Cambria Math" panose="02040503050406030204" pitchFamily="18" charset="0"/>
                          </a:rPr>
                          <m:t>𝜎</m:t>
                        </m:r>
                      </m:e>
                      <m:sub>
                        <m:r>
                          <a:rPr lang="en-IN" sz="2400" i="1">
                            <a:solidFill>
                              <a:schemeClr val="tx1"/>
                            </a:solidFill>
                            <a:latin typeface="Cambria Math" panose="02040503050406030204" pitchFamily="18" charset="0"/>
                            <a:ea typeface="Cambria Math" panose="02040503050406030204" pitchFamily="18" charset="0"/>
                          </a:rPr>
                          <m:t>𝑌</m:t>
                        </m:r>
                      </m:sub>
                      <m:sup>
                        <m:r>
                          <a:rPr lang="en-IN" sz="2400" i="1">
                            <a:solidFill>
                              <a:schemeClr val="tx1"/>
                            </a:solidFill>
                            <a:latin typeface="Cambria Math" panose="02040503050406030204" pitchFamily="18" charset="0"/>
                            <a:ea typeface="Cambria Math" panose="02040503050406030204" pitchFamily="18" charset="0"/>
                          </a:rPr>
                          <m:t>2</m:t>
                        </m:r>
                      </m:sup>
                    </m:sSubSup>
                  </m:oMath>
                </a14:m>
                <a:r>
                  <a:rPr lang="en-IN" sz="2400" dirty="0">
                    <a:solidFill>
                      <a:schemeClr val="tx1"/>
                    </a:solidFill>
                    <a:latin typeface="+mj-lt"/>
                  </a:rPr>
                  <a:t> using rules we studied earlier. However, those rules do not assure us that </a:t>
                </a:r>
                <a14:m>
                  <m:oMath xmlns:m="http://schemas.openxmlformats.org/officeDocument/2006/math">
                    <m:r>
                      <a:rPr lang="en-IN" sz="2400" b="0" i="1" smtClean="0">
                        <a:solidFill>
                          <a:schemeClr val="tx1"/>
                        </a:solidFill>
                        <a:latin typeface="Cambria Math" panose="02040503050406030204" pitchFamily="18" charset="0"/>
                      </a:rPr>
                      <m:t>𝑊</m:t>
                    </m:r>
                  </m:oMath>
                </a14:m>
                <a:r>
                  <a:rPr lang="en-IN" sz="2400" dirty="0">
                    <a:solidFill>
                      <a:schemeClr val="tx1"/>
                    </a:solidFill>
                    <a:latin typeface="+mj-lt"/>
                  </a:rPr>
                  <a:t> must be Gaussian (they just assure us that </a:t>
                </a:r>
                <a14:m>
                  <m:oMath xmlns:m="http://schemas.openxmlformats.org/officeDocument/2006/math">
                    <m:r>
                      <a:rPr lang="en-IN" sz="2400" b="0" i="1" smtClean="0">
                        <a:solidFill>
                          <a:schemeClr val="tx1"/>
                        </a:solidFill>
                        <a:latin typeface="Cambria Math" panose="02040503050406030204" pitchFamily="18" charset="0"/>
                      </a:rPr>
                      <m:t>𝑊</m:t>
                    </m:r>
                  </m:oMath>
                </a14:m>
                <a:r>
                  <a:rPr lang="en-IN" sz="2400" dirty="0">
                    <a:solidFill>
                      <a:schemeClr val="tx1"/>
                    </a:solidFill>
                    <a:latin typeface="+mj-lt"/>
                  </a:rPr>
                  <a:t> is some </a:t>
                </a:r>
                <a:r>
                  <a:rPr lang="en-IN" sz="2400" dirty="0" err="1">
                    <a:solidFill>
                      <a:schemeClr val="tx1"/>
                    </a:solidFill>
                    <a:latin typeface="+mj-lt"/>
                  </a:rPr>
                  <a:t>r.v</a:t>
                </a:r>
                <a:r>
                  <a:rPr lang="en-IN" sz="2400" dirty="0">
                    <a:solidFill>
                      <a:schemeClr val="tx1"/>
                    </a:solidFill>
                    <a:latin typeface="+mj-lt"/>
                  </a:rPr>
                  <a:t>. with such and such mean and variance. It takes special analysis to show that </a:t>
                </a:r>
                <a14:m>
                  <m:oMath xmlns:m="http://schemas.openxmlformats.org/officeDocument/2006/math">
                    <m:r>
                      <a:rPr lang="en-IN" sz="2400" b="0" i="1" smtClean="0">
                        <a:solidFill>
                          <a:schemeClr val="tx1"/>
                        </a:solidFill>
                        <a:latin typeface="Cambria Math" panose="02040503050406030204" pitchFamily="18" charset="0"/>
                      </a:rPr>
                      <m:t>𝑍</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𝑊</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𝑉</m:t>
                    </m:r>
                  </m:oMath>
                </a14:m>
                <a:r>
                  <a:rPr lang="en-IN" sz="2400" dirty="0">
                    <a:solidFill>
                      <a:schemeClr val="tx1"/>
                    </a:solidFill>
                    <a:latin typeface="+mj-lt"/>
                  </a:rPr>
                  <a:t> </a:t>
                </a:r>
                <a:r>
                  <a:rPr lang="en-IN" sz="2400" dirty="0" err="1">
                    <a:solidFill>
                      <a:schemeClr val="tx1"/>
                    </a:solidFill>
                    <a:latin typeface="+mj-lt"/>
                  </a:rPr>
                  <a:t>etc</a:t>
                </a:r>
                <a:r>
                  <a:rPr lang="en-IN" sz="2400" dirty="0">
                    <a:solidFill>
                      <a:schemeClr val="tx1"/>
                    </a:solidFill>
                    <a:latin typeface="+mj-lt"/>
                  </a:rPr>
                  <a:t> are Gaussian </a:t>
                </a:r>
                <a:r>
                  <a:rPr lang="en-IN" sz="2400" dirty="0" err="1">
                    <a:solidFill>
                      <a:schemeClr val="tx1"/>
                    </a:solidFill>
                    <a:latin typeface="+mj-lt"/>
                  </a:rPr>
                  <a:t>r.v</a:t>
                </a:r>
                <a:r>
                  <a:rPr lang="en-IN" sz="2400" dirty="0">
                    <a:solidFill>
                      <a:schemeClr val="tx1"/>
                    </a:solidFill>
                    <a:latin typeface="+mj-lt"/>
                  </a:rPr>
                  <a:t>. too! </a:t>
                </a:r>
              </a:p>
            </p:txBody>
          </p:sp>
        </mc:Choice>
        <mc:Fallback xmlns="">
          <p:sp>
            <p:nvSpPr>
              <p:cNvPr id="7" name="Rectangular Callout 6"/>
              <p:cNvSpPr>
                <a:spLocks noRot="1" noChangeAspect="1" noMove="1" noResize="1" noEditPoints="1" noAdjustHandles="1" noChangeArrowheads="1" noChangeShapeType="1" noTextEdit="1"/>
              </p:cNvSpPr>
              <p:nvPr/>
            </p:nvSpPr>
            <p:spPr>
              <a:xfrm>
                <a:off x="791110" y="290412"/>
                <a:ext cx="10023212" cy="1468620"/>
              </a:xfrm>
              <a:prstGeom prst="wedgeRectCallout">
                <a:avLst>
                  <a:gd name="adj1" fmla="val 54221"/>
                  <a:gd name="adj2" fmla="val 50649"/>
                </a:avLst>
              </a:prstGeom>
              <a:blipFill>
                <a:blip r:embed="rId4"/>
                <a:stretch>
                  <a:fillRect t="-4819" b="-10040"/>
                </a:stretch>
              </a:blipFill>
              <a:ln w="38100">
                <a:solidFill>
                  <a:schemeClr val="accent1"/>
                </a:solidFill>
              </a:ln>
            </p:spPr>
            <p:txBody>
              <a:bodyPr/>
              <a:lstStyle/>
              <a:p>
                <a:r>
                  <a:rPr lang="en-IN">
                    <a:noFill/>
                  </a:rPr>
                  <a:t> </a:t>
                </a:r>
              </a:p>
            </p:txBody>
          </p:sp>
        </mc:Fallback>
      </mc:AlternateContent>
      <p:grpSp>
        <p:nvGrpSpPr>
          <p:cNvPr id="8" name="Group 7"/>
          <p:cNvGrpSpPr/>
          <p:nvPr/>
        </p:nvGrpSpPr>
        <p:grpSpPr>
          <a:xfrm>
            <a:off x="10626205" y="2497083"/>
            <a:ext cx="1468606" cy="1238929"/>
            <a:chOff x="12383748" y="1219011"/>
            <a:chExt cx="1862104" cy="1570887"/>
          </a:xfrm>
        </p:grpSpPr>
        <p:sp>
          <p:nvSpPr>
            <p:cNvPr id="9" name="Freeform 8"/>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4" name="Rectangular Callout 13"/>
              <p:cNvSpPr/>
              <p:nvPr/>
            </p:nvSpPr>
            <p:spPr>
              <a:xfrm>
                <a:off x="2772697" y="2290821"/>
                <a:ext cx="7737936" cy="1517660"/>
              </a:xfrm>
              <a:prstGeom prst="wedgeRectCallout">
                <a:avLst>
                  <a:gd name="adj1" fmla="val 59690"/>
                  <a:gd name="adj2" fmla="val 4346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ea typeface="Cambria Math" panose="02040503050406030204" pitchFamily="18" charset="0"/>
                  </a:rPr>
                  <a:t>The colloquial “</a:t>
                </a:r>
                <a:r>
                  <a:rPr lang="en-IN" sz="2400" b="1" dirty="0">
                    <a:solidFill>
                      <a:schemeClr val="tx1"/>
                    </a:solidFill>
                    <a:latin typeface="+mj-lt"/>
                    <a:ea typeface="Cambria Math" panose="02040503050406030204" pitchFamily="18" charset="0"/>
                  </a:rPr>
                  <a:t>68-95-99.7 rule</a:t>
                </a:r>
                <a:r>
                  <a:rPr lang="en-IN" sz="2400" dirty="0">
                    <a:solidFill>
                      <a:schemeClr val="tx1"/>
                    </a:solidFill>
                    <a:latin typeface="+mj-lt"/>
                    <a:ea typeface="Cambria Math" panose="02040503050406030204" pitchFamily="18" charset="0"/>
                  </a:rPr>
                  <a:t>” describes this more generally</a:t>
                </a:r>
              </a:p>
              <a:p>
                <a:pPr algn="ctr"/>
                <a14:m>
                  <m:oMathPara xmlns:m="http://schemas.openxmlformats.org/officeDocument/2006/math">
                    <m:oMathParaPr>
                      <m:jc m:val="centerGroup"/>
                    </m:oMathParaPr>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𝜇</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b="0" i="0" smtClean="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𝜎</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b="0" i="1" smtClean="0">
                          <a:solidFill>
                            <a:schemeClr val="tx1"/>
                          </a:solidFill>
                          <a:latin typeface="Cambria Math" panose="02040503050406030204" pitchFamily="18" charset="0"/>
                          <a:ea typeface="Cambria Math" panose="02040503050406030204" pitchFamily="18" charset="0"/>
                        </a:rPr>
                        <m:t>≈0.68</m:t>
                      </m:r>
                    </m:oMath>
                  </m:oMathPara>
                </a14:m>
                <a:endParaRPr lang="en-IN" sz="2400" dirty="0">
                  <a:solidFill>
                    <a:schemeClr val="tx1"/>
                  </a:solidFill>
                  <a:latin typeface="+mj-lt"/>
                </a:endParaRPr>
              </a:p>
              <a:p>
                <a:pPr algn="ctr"/>
                <a14:m>
                  <m:oMathPara xmlns:m="http://schemas.openxmlformats.org/officeDocument/2006/math">
                    <m:oMathParaPr>
                      <m:jc m:val="centerGroup"/>
                    </m:oMathParaPr>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𝜇</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2⋅</m:t>
                              </m:r>
                              <m:r>
                                <a:rPr lang="en-IN" sz="2400">
                                  <a:solidFill>
                                    <a:schemeClr val="tx1"/>
                                  </a:solidFill>
                                  <a:latin typeface="Cambria Math" panose="02040503050406030204" pitchFamily="18" charset="0"/>
                                  <a:ea typeface="Cambria Math" panose="02040503050406030204" pitchFamily="18" charset="0"/>
                                </a:rPr>
                                <m:t>𝜎</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i="1">
                          <a:solidFill>
                            <a:schemeClr val="tx1"/>
                          </a:solidFill>
                          <a:latin typeface="Cambria Math" panose="02040503050406030204" pitchFamily="18" charset="0"/>
                          <a:ea typeface="Cambria Math" panose="02040503050406030204" pitchFamily="18" charset="0"/>
                        </a:rPr>
                        <m:t>≈0.</m:t>
                      </m:r>
                      <m:r>
                        <a:rPr lang="en-IN" sz="2400" b="0" i="1" smtClean="0">
                          <a:solidFill>
                            <a:schemeClr val="tx1"/>
                          </a:solidFill>
                          <a:latin typeface="Cambria Math" panose="02040503050406030204" pitchFamily="18" charset="0"/>
                          <a:ea typeface="Cambria Math" panose="02040503050406030204" pitchFamily="18" charset="0"/>
                        </a:rPr>
                        <m:t>95</m:t>
                      </m:r>
                    </m:oMath>
                  </m:oMathPara>
                </a14:m>
                <a:endParaRPr lang="en-IN" sz="2400" dirty="0">
                  <a:solidFill>
                    <a:schemeClr val="tx1"/>
                  </a:solidFill>
                </a:endParaRPr>
              </a:p>
              <a:p>
                <a:pPr algn="ctr"/>
                <a14:m>
                  <m:oMathPara xmlns:m="http://schemas.openxmlformats.org/officeDocument/2006/math">
                    <m:oMathParaPr>
                      <m:jc m:val="centerGroup"/>
                    </m:oMathParaPr>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𝜇</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3⋅</m:t>
                              </m:r>
                              <m:r>
                                <a:rPr lang="en-IN" sz="2400">
                                  <a:solidFill>
                                    <a:schemeClr val="tx1"/>
                                  </a:solidFill>
                                  <a:latin typeface="Cambria Math" panose="02040503050406030204" pitchFamily="18" charset="0"/>
                                  <a:ea typeface="Cambria Math" panose="02040503050406030204" pitchFamily="18" charset="0"/>
                                </a:rPr>
                                <m:t>𝜎</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i="1">
                          <a:solidFill>
                            <a:schemeClr val="tx1"/>
                          </a:solidFill>
                          <a:latin typeface="Cambria Math" panose="02040503050406030204" pitchFamily="18" charset="0"/>
                          <a:ea typeface="Cambria Math" panose="02040503050406030204" pitchFamily="18" charset="0"/>
                        </a:rPr>
                        <m:t>≈0.</m:t>
                      </m:r>
                      <m:r>
                        <a:rPr lang="en-IN" sz="2400" b="0" i="1" smtClean="0">
                          <a:solidFill>
                            <a:schemeClr val="tx1"/>
                          </a:solidFill>
                          <a:latin typeface="Cambria Math" panose="02040503050406030204" pitchFamily="18" charset="0"/>
                          <a:ea typeface="Cambria Math" panose="02040503050406030204" pitchFamily="18" charset="0"/>
                        </a:rPr>
                        <m:t>997</m:t>
                      </m:r>
                    </m:oMath>
                  </m:oMathPara>
                </a14:m>
                <a:endParaRPr lang="en-IN" sz="2400" dirty="0">
                  <a:solidFill>
                    <a:schemeClr val="tx1"/>
                  </a:solidFill>
                </a:endParaRPr>
              </a:p>
            </p:txBody>
          </p:sp>
        </mc:Choice>
        <mc:Fallback xmlns="">
          <p:sp>
            <p:nvSpPr>
              <p:cNvPr id="14" name="Rectangular Callout 13"/>
              <p:cNvSpPr>
                <a:spLocks noRot="1" noChangeAspect="1" noMove="1" noResize="1" noEditPoints="1" noAdjustHandles="1" noChangeArrowheads="1" noChangeShapeType="1" noTextEdit="1"/>
              </p:cNvSpPr>
              <p:nvPr/>
            </p:nvSpPr>
            <p:spPr>
              <a:xfrm>
                <a:off x="2772697" y="2290821"/>
                <a:ext cx="7737936" cy="1517660"/>
              </a:xfrm>
              <a:prstGeom prst="wedgeRectCallout">
                <a:avLst>
                  <a:gd name="adj1" fmla="val 59690"/>
                  <a:gd name="adj2" fmla="val 43465"/>
                </a:avLst>
              </a:prstGeom>
              <a:blipFill>
                <a:blip r:embed="rId5"/>
                <a:stretch>
                  <a:fillRect l="-787" t="-3137" b="-2745"/>
                </a:stretch>
              </a:blipFill>
              <a:ln w="38100">
                <a:solidFill>
                  <a:schemeClr val="accent1"/>
                </a:solidFill>
              </a:ln>
            </p:spPr>
            <p:txBody>
              <a:bodyPr/>
              <a:lstStyle/>
              <a:p>
                <a:r>
                  <a:rPr lang="en-IN">
                    <a:noFill/>
                  </a:rPr>
                  <a:t> </a:t>
                </a:r>
              </a:p>
            </p:txBody>
          </p:sp>
        </mc:Fallback>
      </mc:AlternateContent>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364139" y="4527783"/>
            <a:ext cx="1730672" cy="1730672"/>
          </a:xfrm>
          <a:prstGeom prst="rect">
            <a:avLst/>
          </a:prstGeom>
        </p:spPr>
      </p:pic>
      <p:sp>
        <p:nvSpPr>
          <p:cNvPr id="16" name="Rectangular Callout 15"/>
          <p:cNvSpPr/>
          <p:nvPr/>
        </p:nvSpPr>
        <p:spPr>
          <a:xfrm>
            <a:off x="1061884" y="3928238"/>
            <a:ext cx="9448749" cy="1875900"/>
          </a:xfrm>
          <a:prstGeom prst="wedgeRectCallout">
            <a:avLst>
              <a:gd name="adj1" fmla="val 58594"/>
              <a:gd name="adj2" fmla="val 4672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Be careful that this rule apples only to the Gaussian distribution. A random variable sampled from some other distribution may very well violate this rule. People often cite the </a:t>
            </a:r>
            <a:r>
              <a:rPr lang="en-IN" sz="2400" dirty="0">
                <a:solidFill>
                  <a:schemeClr val="tx1"/>
                </a:solidFill>
                <a:latin typeface="+mj-lt"/>
                <a:ea typeface="Cambria Math" panose="02040503050406030204" pitchFamily="18" charset="0"/>
              </a:rPr>
              <a:t>68-95-99.7 rule to make real-life predictions. This is merely an approximation (possibly a good one, possibly a bad one) based on an </a:t>
            </a:r>
            <a:r>
              <a:rPr lang="en-IN" sz="2400" b="1" i="1" dirty="0">
                <a:solidFill>
                  <a:schemeClr val="tx1"/>
                </a:solidFill>
                <a:latin typeface="+mj-lt"/>
                <a:ea typeface="Cambria Math" panose="02040503050406030204" pitchFamily="18" charset="0"/>
              </a:rPr>
              <a:t>assumption</a:t>
            </a:r>
            <a:r>
              <a:rPr lang="en-IN" sz="2400" dirty="0">
                <a:solidFill>
                  <a:schemeClr val="tx1"/>
                </a:solidFill>
                <a:latin typeface="+mj-lt"/>
                <a:ea typeface="Cambria Math" panose="02040503050406030204" pitchFamily="18" charset="0"/>
              </a:rPr>
              <a:t> that the real life distribution is approximately Gaussian</a:t>
            </a:r>
            <a:endParaRPr lang="en-US" sz="2400" dirty="0">
              <a:solidFill>
                <a:schemeClr val="tx1"/>
              </a:solidFill>
              <a:latin typeface="+mj-lt"/>
            </a:endParaRPr>
          </a:p>
        </p:txBody>
      </p:sp>
    </p:spTree>
    <p:extLst>
      <p:ext uri="{BB962C8B-B14F-4D97-AF65-F5344CB8AC3E}">
        <p14:creationId xmlns:p14="http://schemas.microsoft.com/office/powerpoint/2010/main" val="155934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right)">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par>
                          <p:cTn id="59" fill="hold">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right)">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4"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Gaussian Random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a:t>As in the scalar case, the </a:t>
                </a:r>
                <a:r>
                  <a:rPr lang="en-IN" i="1" dirty="0"/>
                  <a:t>multivariate </a:t>
                </a:r>
                <a:r>
                  <a:rPr lang="en-IN" dirty="0"/>
                  <a:t>Gaussian requires just the mean </a:t>
                </a:r>
                <a14:m>
                  <m:oMath xmlns:m="http://schemas.openxmlformats.org/officeDocument/2006/math">
                    <m:r>
                      <a:rPr lang="en-IN" b="1" i="0" smtClean="0">
                        <a:latin typeface="Cambria Math" panose="02040503050406030204" pitchFamily="18" charset="0"/>
                      </a:rPr>
                      <m:t>𝛍</m:t>
                    </m:r>
                    <m:r>
                      <a:rPr lang="en-IN" b="1" i="1" smtClean="0">
                        <a:latin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a:t> and the covariance </a:t>
                </a:r>
                <a14:m>
                  <m:oMath xmlns:m="http://schemas.openxmlformats.org/officeDocument/2006/math">
                    <m:r>
                      <m:rPr>
                        <m:sty m:val="p"/>
                      </m:rPr>
                      <a:rPr lang="en-IN" b="0" i="0" smtClean="0">
                        <a:latin typeface="Cambria Math" panose="02040503050406030204" pitchFamily="18" charset="0"/>
                      </a:rPr>
                      <m:t>Σ</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dirty="0"/>
                  <a:t> to be specified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𝛍</m:t>
                        </m:r>
                        <m:r>
                          <a:rPr lang="en-IN" b="0" i="1" smtClean="0">
                            <a:latin typeface="Cambria Math" panose="02040503050406030204" pitchFamily="18" charset="0"/>
                          </a:rPr>
                          <m:t>,</m:t>
                        </m:r>
                        <m:r>
                          <m:rPr>
                            <m:sty m:val="p"/>
                          </m:rPr>
                          <a:rPr lang="en-IN">
                            <a:latin typeface="Cambria Math" panose="02040503050406030204" pitchFamily="18" charset="0"/>
                          </a:rPr>
                          <m:t>Σ</m:t>
                        </m:r>
                      </m:e>
                    </m:d>
                  </m:oMath>
                </a14:m>
                <a:endParaRPr lang="en-IN" dirty="0"/>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𝛍</m:t>
                        </m:r>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Σ</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ad>
                          <m:radPr>
                            <m:degHide m:val="on"/>
                            <m:ctrlPr>
                              <a:rPr lang="en-IN" b="0" i="1" smtClean="0">
                                <a:latin typeface="Cambria Math" panose="02040503050406030204" pitchFamily="18" charset="0"/>
                                <a:ea typeface="Cambria Math" panose="02040503050406030204" pitchFamily="18" charset="0"/>
                              </a:rPr>
                            </m:ctrlPr>
                          </m:radPr>
                          <m:deg/>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𝜋</m:t>
                                    </m:r>
                                  </m:e>
                                </m:d>
                              </m:e>
                              <m:sup>
                                <m:r>
                                  <a:rPr lang="en-IN" b="0" i="1" smtClean="0">
                                    <a:latin typeface="Cambria Math" panose="02040503050406030204" pitchFamily="18" charset="0"/>
                                    <a:ea typeface="Cambria Math" panose="02040503050406030204" pitchFamily="18" charset="0"/>
                                  </a:rPr>
                                  <m:t>𝑑</m:t>
                                </m:r>
                              </m:sup>
                            </m:sSup>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Σ</m:t>
                                </m:r>
                              </m:e>
                            </m:d>
                          </m:e>
                        </m:rad>
                      </m:den>
                    </m:f>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exp</m:t>
                        </m:r>
                      </m:fName>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𝛍</m:t>
                                    </m:r>
                                  </m:e>
                                </m:d>
                              </m:e>
                              <m:sup>
                                <m:r>
                                  <a:rPr lang="en-IN" b="0" i="1" smtClean="0">
                                    <a:latin typeface="Cambria Math" panose="02040503050406030204" pitchFamily="18" charset="0"/>
                                    <a:ea typeface="Cambria Math" panose="02040503050406030204" pitchFamily="18" charset="0"/>
                                  </a:rPr>
                                  <m:t>⊤</m:t>
                                </m:r>
                              </m:sup>
                            </m:sSup>
                            <m:sSup>
                              <m:sSupPr>
                                <m:ctrlPr>
                                  <a:rPr lang="en-IN" b="0" i="1" smtClean="0">
                                    <a:latin typeface="Cambria Math" panose="02040503050406030204" pitchFamily="18" charset="0"/>
                                    <a:ea typeface="Cambria Math" panose="02040503050406030204" pitchFamily="18" charset="0"/>
                                  </a:rPr>
                                </m:ctrlPr>
                              </m:sSupPr>
                              <m:e>
                                <m:r>
                                  <m:rPr>
                                    <m:sty m:val="p"/>
                                  </m:rPr>
                                  <a:rPr lang="en-IN" b="0" i="0" smtClean="0">
                                    <a:latin typeface="Cambria Math" panose="02040503050406030204" pitchFamily="18" charset="0"/>
                                    <a:ea typeface="Cambria Math" panose="02040503050406030204" pitchFamily="18" charset="0"/>
                                  </a:rPr>
                                  <m:t>Σ</m:t>
                                </m:r>
                              </m:e>
                              <m:sup>
                                <m:r>
                                  <a:rPr lang="en-IN" b="0" i="1" smtClean="0">
                                    <a:latin typeface="Cambria Math" panose="02040503050406030204" pitchFamily="18" charset="0"/>
                                    <a:ea typeface="Cambria Math" panose="02040503050406030204" pitchFamily="18" charset="0"/>
                                  </a:rPr>
                                  <m:t>−1</m:t>
                                </m:r>
                              </m:sup>
                            </m:sSup>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𝛍</m:t>
                            </m:r>
                            <m:r>
                              <a:rPr lang="en-IN" b="0" i="1" smtClean="0">
                                <a:latin typeface="Cambria Math" panose="02040503050406030204" pitchFamily="18" charset="0"/>
                                <a:ea typeface="Cambria Math" panose="02040503050406030204" pitchFamily="18" charset="0"/>
                              </a:rPr>
                              <m:t>)</m:t>
                            </m:r>
                          </m:e>
                        </m:d>
                      </m:e>
                    </m:func>
                  </m:oMath>
                </a14:m>
                <a:endParaRPr lang="en-IN" dirty="0"/>
              </a:p>
              <a:p>
                <a:r>
                  <a:rPr lang="en-IN" dirty="0"/>
                  <a:t>Special case </a:t>
                </a:r>
                <a14:m>
                  <m:oMath xmlns:m="http://schemas.openxmlformats.org/officeDocument/2006/math">
                    <m:r>
                      <a:rPr lang="en-IN" b="1">
                        <a:latin typeface="Cambria Math" panose="02040503050406030204" pitchFamily="18" charset="0"/>
                      </a:rPr>
                      <m:t>𝛍</m:t>
                    </m:r>
                    <m:r>
                      <a:rPr lang="en-IN" b="1" i="0" smtClean="0">
                        <a:latin typeface="Cambria Math" panose="02040503050406030204" pitchFamily="18" charset="0"/>
                      </a:rPr>
                      <m:t>=</m:t>
                    </m:r>
                    <m:r>
                      <a:rPr lang="en-IN" b="1" i="0" smtClean="0">
                        <a:latin typeface="Cambria Math" panose="02040503050406030204" pitchFamily="18" charset="0"/>
                      </a:rPr>
                      <m:t>𝟎</m:t>
                    </m:r>
                  </m:oMath>
                </a14:m>
                <a:r>
                  <a:rPr lang="en-IN" dirty="0"/>
                  <a:t> and </a:t>
                </a:r>
                <a14:m>
                  <m:oMath xmlns:m="http://schemas.openxmlformats.org/officeDocument/2006/math">
                    <m:r>
                      <m:rPr>
                        <m:sty m:val="p"/>
                      </m:rPr>
                      <a:rPr lang="en-IN">
                        <a:latin typeface="Cambria Math" panose="02040503050406030204" pitchFamily="18" charset="0"/>
                      </a:rPr>
                      <m:t>Σ</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𝑑</m:t>
                        </m:r>
                      </m:sub>
                    </m:sSub>
                  </m:oMath>
                </a14:m>
                <a:r>
                  <a:rPr lang="en-IN" dirty="0"/>
                  <a:t> called </a:t>
                </a:r>
                <a:r>
                  <a:rPr lang="en-IN" i="1" dirty="0"/>
                  <a:t>standard Gaussian/Normal </a:t>
                </a:r>
                <a:r>
                  <a:rPr lang="en-IN" i="1" dirty="0" err="1"/>
                  <a:t>dist</a:t>
                </a:r>
                <a:endParaRPr lang="en-IN" i="1" dirty="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𝐱</m:t>
                        </m:r>
                        <m:r>
                          <a:rPr lang="en-IN" i="1">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𝟎</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r>
                              <a:rPr lang="en-IN" b="0" i="1" smtClean="0">
                                <a:latin typeface="Cambria Math" panose="02040503050406030204" pitchFamily="18" charset="0"/>
                                <a:ea typeface="Cambria Math" panose="02040503050406030204" pitchFamily="18" charset="0"/>
                              </a:rPr>
                              <m:t>𝑑</m:t>
                            </m:r>
                          </m:sub>
                        </m:sSub>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ad>
                          <m:radPr>
                            <m:degHide m:val="on"/>
                            <m:ctrlPr>
                              <a:rPr lang="en-IN" i="1">
                                <a:latin typeface="Cambria Math" panose="02040503050406030204" pitchFamily="18" charset="0"/>
                                <a:ea typeface="Cambria Math" panose="02040503050406030204" pitchFamily="18" charset="0"/>
                              </a:rPr>
                            </m:ctrlPr>
                          </m:radPr>
                          <m:deg/>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𝜋</m:t>
                                    </m:r>
                                  </m:e>
                                </m:d>
                              </m:e>
                              <m:sup>
                                <m:r>
                                  <a:rPr lang="en-IN" i="1">
                                    <a:latin typeface="Cambria Math" panose="02040503050406030204" pitchFamily="18" charset="0"/>
                                    <a:ea typeface="Cambria Math" panose="02040503050406030204" pitchFamily="18" charset="0"/>
                                  </a:rPr>
                                  <m:t>𝑑</m:t>
                                </m:r>
                              </m:sup>
                            </m:sSup>
                          </m:e>
                        </m:rad>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SubSup>
                              <m:sSubSupPr>
                                <m:ctrlPr>
                                  <a:rPr lang="en-IN" b="0" i="1" smtClean="0">
                                    <a:latin typeface="Cambria Math" panose="02040503050406030204" pitchFamily="18" charset="0"/>
                                    <a:ea typeface="Cambria Math" panose="02040503050406030204" pitchFamily="18" charset="0"/>
                                  </a:rPr>
                                </m:ctrlPr>
                              </m:sSubSupPr>
                              <m:e>
                                <m:d>
                                  <m:dPr>
                                    <m:begChr m:val="‖"/>
                                    <m:endChr m:val="‖"/>
                                    <m:ctrlPr>
                                      <a:rPr lang="en-IN"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𝐱</m:t>
                                    </m:r>
                                  </m:e>
                                </m:d>
                              </m:e>
                              <m:sub>
                                <m:r>
                                  <a:rPr lang="en-IN" b="0" i="1" smtClean="0">
                                    <a:latin typeface="Cambria Math" panose="02040503050406030204" pitchFamily="18" charset="0"/>
                                    <a:ea typeface="Cambria Math" panose="02040503050406030204" pitchFamily="18" charset="0"/>
                                  </a:rPr>
                                  <m:t>2</m:t>
                                </m:r>
                              </m:sub>
                              <m:sup>
                                <m:r>
                                  <a:rPr lang="en-IN" b="0" i="1" smtClean="0">
                                    <a:latin typeface="Cambria Math" panose="02040503050406030204" pitchFamily="18" charset="0"/>
                                    <a:ea typeface="Cambria Math" panose="02040503050406030204" pitchFamily="18" charset="0"/>
                                  </a:rPr>
                                  <m:t>2</m:t>
                                </m:r>
                              </m:sup>
                            </m:sSubSup>
                          </m:e>
                        </m:d>
                      </m:e>
                    </m:func>
                    <m:r>
                      <a:rPr lang="en-IN" b="0" i="1" smtClean="0">
                        <a:latin typeface="Cambria Math" panose="02040503050406030204" pitchFamily="18" charset="0"/>
                        <a:ea typeface="Cambria Math" panose="02040503050406030204" pitchFamily="18" charset="0"/>
                      </a:rPr>
                      <m:t>=</m:t>
                    </m:r>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𝑑</m:t>
                        </m:r>
                      </m:sup>
                      <m:e>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𝜋</m:t>
                                </m:r>
                              </m:e>
                            </m:rad>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SubSup>
                                  <m:sSubSupPr>
                                    <m:ctrlPr>
                                      <a:rPr lang="en-IN" b="0" i="1" smtClean="0">
                                        <a:latin typeface="Cambria Math" panose="02040503050406030204" pitchFamily="18" charset="0"/>
                                        <a:ea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up>
                                    <m:r>
                                      <a:rPr lang="en-IN" b="0" i="1" smtClean="0">
                                        <a:latin typeface="Cambria Math" panose="02040503050406030204" pitchFamily="18" charset="0"/>
                                        <a:ea typeface="Cambria Math" panose="02040503050406030204" pitchFamily="18" charset="0"/>
                                      </a:rPr>
                                      <m:t>2</m:t>
                                    </m:r>
                                  </m:sup>
                                </m:sSubSup>
                              </m:e>
                            </m:d>
                          </m:e>
                        </m:func>
                      </m:e>
                    </m:nary>
                  </m:oMath>
                </a14:m>
                <a:endParaRPr lang="en-IN" dirty="0"/>
              </a:p>
              <a:p>
                <a:r>
                  <a:rPr lang="en-IN" dirty="0"/>
                  <a:t>However, </a:t>
                </a:r>
                <a14:m>
                  <m:oMath xmlns:m="http://schemas.openxmlformats.org/officeDocument/2006/math">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𝜋</m:t>
                            </m:r>
                          </m:e>
                        </m:rad>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up>
                                <m:r>
                                  <a:rPr lang="en-IN" i="1">
                                    <a:latin typeface="Cambria Math" panose="02040503050406030204" pitchFamily="18" charset="0"/>
                                    <a:ea typeface="Cambria Math" panose="02040503050406030204" pitchFamily="18" charset="0"/>
                                  </a:rPr>
                                  <m:t>2</m:t>
                                </m:r>
                              </m:sup>
                            </m:sSubSup>
                          </m:e>
                        </m:d>
                      </m:e>
                    </m:func>
                  </m:oMath>
                </a14:m>
                <a:r>
                  <a:rPr lang="en-IN" dirty="0"/>
                  <a:t> is simply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0,1</m:t>
                        </m:r>
                      </m:e>
                    </m:d>
                  </m:oMath>
                </a14:m>
                <a:r>
                  <a:rPr lang="en-IN" dirty="0"/>
                  <a:t> i.e. we indeed have</a:t>
                </a:r>
                <a:br>
                  <a:rPr lang="en-IN" dirty="0"/>
                </a:b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𝑑</m:t>
                            </m:r>
                          </m:sub>
                        </m:sSub>
                        <m:r>
                          <a:rPr lang="en-IN" i="1">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𝟎</m:t>
                        </m:r>
                        <m:r>
                          <a:rPr lang="en-IN" i="1">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I</m:t>
                        </m:r>
                      </m:e>
                    </m:d>
                    <m:r>
                      <a:rPr lang="en-IN" b="0" i="1" smtClean="0">
                        <a:latin typeface="Cambria Math" panose="02040503050406030204" pitchFamily="18" charset="0"/>
                        <a:ea typeface="Cambria Math" panose="02040503050406030204" pitchFamily="18" charset="0"/>
                      </a:rPr>
                      <m:t>=</m:t>
                    </m:r>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𝑑</m:t>
                        </m:r>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 | </m:t>
                            </m:r>
                            <m:r>
                              <a:rPr lang="en-IN" b="0" i="1">
                                <a:latin typeface="Cambria Math" panose="02040503050406030204" pitchFamily="18" charset="0"/>
                                <a:ea typeface="Cambria Math" panose="02040503050406030204" pitchFamily="18" charset="0"/>
                              </a:rPr>
                              <m:t>0</m:t>
                            </m:r>
                            <m:r>
                              <a:rPr lang="en-IN" i="1">
                                <a:latin typeface="Cambria Math" panose="02040503050406030204" pitchFamily="18" charset="0"/>
                                <a:ea typeface="Cambria Math" panose="02040503050406030204" pitchFamily="18" charset="0"/>
                              </a:rPr>
                              <m:t>,</m:t>
                            </m:r>
                            <m:r>
                              <a:rPr lang="en-IN" b="0" i="0" smtClean="0">
                                <a:latin typeface="Cambria Math" panose="02040503050406030204" pitchFamily="18" charset="0"/>
                                <a:ea typeface="Cambria Math" panose="02040503050406030204" pitchFamily="18" charset="0"/>
                              </a:rPr>
                              <m:t>1</m:t>
                            </m:r>
                          </m:e>
                        </m:d>
                      </m:e>
                    </m:nary>
                  </m:oMath>
                </a14:m>
                <a:endParaRPr lang="en-IN" dirty="0"/>
              </a:p>
              <a:p>
                <a:r>
                  <a:rPr lang="en-IN" dirty="0"/>
                  <a:t>All </a:t>
                </a:r>
                <a14:m>
                  <m:oMath xmlns:m="http://schemas.openxmlformats.org/officeDocument/2006/math">
                    <m:r>
                      <a:rPr lang="en-IN" b="0" i="1" smtClean="0">
                        <a:latin typeface="Cambria Math" panose="02040503050406030204" pitchFamily="18" charset="0"/>
                      </a:rPr>
                      <m:t>𝑑</m:t>
                    </m:r>
                  </m:oMath>
                </a14:m>
                <a:r>
                  <a:rPr lang="en-IN" dirty="0"/>
                  <a:t> coordinates of a standard Gaussian </a:t>
                </a:r>
                <a:r>
                  <a:rPr lang="en-IN" dirty="0" err="1"/>
                  <a:t>r.v</a:t>
                </a:r>
                <a:r>
                  <a:rPr lang="en-IN" dirty="0"/>
                  <a:t>. are independent!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34</a:t>
            </a:fld>
            <a:endParaRPr lang="en-US"/>
          </a:p>
        </p:txBody>
      </p:sp>
    </p:spTree>
    <p:extLst>
      <p:ext uri="{BB962C8B-B14F-4D97-AF65-F5344CB8AC3E}">
        <p14:creationId xmlns:p14="http://schemas.microsoft.com/office/powerpoint/2010/main" val="5840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Gaussian Random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377666"/>
              </a:xfrm>
            </p:spPr>
            <p:txBody>
              <a:bodyPr/>
              <a:lstStyle/>
              <a:p>
                <a:r>
                  <a:rPr lang="en-IN" dirty="0"/>
                  <a:t>Given a (possibly non-standard) Gaussian vector </a:t>
                </a:r>
                <a14:m>
                  <m:oMath xmlns:m="http://schemas.openxmlformats.org/officeDocument/2006/math">
                    <m:sSup>
                      <m:sSupPr>
                        <m:ctrlPr>
                          <a:rPr lang="en-IN" b="1" i="1" smtClean="0">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r>
                      <a:rPr lang="en-IN" b="1"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rPr>
                      <m:t>𝐱</m:t>
                    </m:r>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𝛍</m:t>
                        </m:r>
                        <m:r>
                          <a:rPr lang="en-IN" i="1">
                            <a:latin typeface="Cambria Math" panose="02040503050406030204" pitchFamily="18" charset="0"/>
                          </a:rPr>
                          <m:t>,</m:t>
                        </m:r>
                        <m:r>
                          <m:rPr>
                            <m:sty m:val="p"/>
                          </m:rPr>
                          <a:rPr lang="en-IN">
                            <a:latin typeface="Cambria Math" panose="02040503050406030204" pitchFamily="18" charset="0"/>
                          </a:rPr>
                          <m:t>Σ</m:t>
                        </m:r>
                      </m:e>
                    </m:d>
                  </m:oMath>
                </a14:m>
                <a:endParaRPr lang="en-IN" dirty="0"/>
              </a:p>
              <a:p>
                <a:pPr lvl="2"/>
                <a:r>
                  <a:rPr lang="en-IN" dirty="0"/>
                  <a:t>Every coordinate of </a:t>
                </a:r>
                <a14:m>
                  <m:oMath xmlns:m="http://schemas.openxmlformats.org/officeDocument/2006/math">
                    <m:r>
                      <a:rPr lang="en-IN" b="1" i="0" smtClean="0">
                        <a:latin typeface="Cambria Math" panose="02040503050406030204" pitchFamily="18" charset="0"/>
                      </a:rPr>
                      <m:t>𝐱</m:t>
                    </m:r>
                  </m:oMath>
                </a14:m>
                <a:r>
                  <a:rPr lang="en-IN" dirty="0"/>
                  <a:t> is a (real valued) Gaussian </a:t>
                </a:r>
                <a:r>
                  <a:rPr lang="en-IN" dirty="0" err="1"/>
                  <a:t>r.v</a:t>
                </a:r>
                <a:r>
                  <a:rPr lang="en-IN" dirty="0"/>
                  <a:t>. – warning: coordinates need not be independent if the Gaussian is non-standard</a:t>
                </a:r>
              </a:p>
              <a:p>
                <a:pPr lvl="2"/>
                <a:r>
                  <a:rPr lang="en-IN" dirty="0"/>
                  <a:t>The above holds true even if conditioned on all other coordinates of </a:t>
                </a:r>
                <a14:m>
                  <m:oMath xmlns:m="http://schemas.openxmlformats.org/officeDocument/2006/math">
                    <m:r>
                      <a:rPr lang="en-IN" b="1" i="0" smtClean="0">
                        <a:latin typeface="Cambria Math" panose="02040503050406030204" pitchFamily="18" charset="0"/>
                      </a:rPr>
                      <m:t>𝐱</m:t>
                    </m:r>
                  </m:oMath>
                </a14:m>
                <a:endParaRPr lang="en-IN" dirty="0"/>
              </a:p>
              <a:p>
                <a:r>
                  <a:rPr lang="en-IN" dirty="0"/>
                  <a:t>Consider any coordinate of the vector, say </a:t>
                </a:r>
                <a14:m>
                  <m:oMath xmlns:m="http://schemas.openxmlformats.org/officeDocument/2006/math">
                    <m:r>
                      <a:rPr lang="en-IN" b="0" i="1" smtClean="0">
                        <a:latin typeface="Cambria Math" panose="02040503050406030204" pitchFamily="18" charset="0"/>
                      </a:rPr>
                      <m:t>𝑗</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𝑑</m:t>
                        </m:r>
                      </m:e>
                    </m:d>
                  </m:oMath>
                </a14:m>
                <a:endParaRPr lang="en-IN" dirty="0"/>
              </a:p>
              <a:p>
                <a:pPr lvl="2"/>
                <a14:m>
                  <m:oMath xmlns:m="http://schemas.openxmlformats.org/officeDocument/2006/math">
                    <m:sSub>
                      <m:sSubPr>
                        <m:ctrlPr>
                          <a:rPr lang="en-IN" b="0" i="1" smtClean="0">
                            <a:latin typeface="Cambria Math" panose="02040503050406030204" pitchFamily="18" charset="0"/>
                          </a:rPr>
                        </m:ctrlPr>
                      </m:sSubPr>
                      <m:e>
                        <m:r>
                          <a:rPr lang="en-IN" b="1" i="0" smtClean="0">
                            <a:latin typeface="Cambria Math" panose="02040503050406030204" pitchFamily="18" charset="0"/>
                          </a:rPr>
                          <m:t>𝐱</m:t>
                        </m:r>
                      </m:e>
                      <m:sub>
                        <m:r>
                          <a:rPr lang="en-IN" b="0" i="1" smtClean="0">
                            <a:latin typeface="Cambria Math" panose="02040503050406030204" pitchFamily="18" charset="0"/>
                          </a:rPr>
                          <m:t>𝑗</m:t>
                        </m:r>
                      </m:sub>
                    </m:sSub>
                  </m:oMath>
                </a14:m>
                <a:r>
                  <a:rPr lang="en-IN" dirty="0"/>
                  <a:t> is distributed as the Gaussian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Σ</m:t>
                            </m:r>
                          </m:e>
                          <m:sub>
                            <m:r>
                              <a:rPr lang="en-IN" b="0" i="1" smtClean="0">
                                <a:latin typeface="Cambria Math" panose="02040503050406030204" pitchFamily="18" charset="0"/>
                                <a:ea typeface="Cambria Math" panose="02040503050406030204" pitchFamily="18" charset="0"/>
                              </a:rPr>
                              <m:t>𝑗𝑗</m:t>
                            </m:r>
                          </m:sub>
                        </m:sSub>
                      </m:e>
                    </m:d>
                  </m:oMath>
                </a14:m>
                <a:endParaRPr lang="en-IN" dirty="0"/>
              </a:p>
              <a:p>
                <a:pPr lvl="2"/>
                <a:r>
                  <a:rPr lang="en-IN" dirty="0"/>
                  <a:t>Given values </a:t>
                </a:r>
                <a14:m>
                  <m:oMath xmlns:m="http://schemas.openxmlformats.org/officeDocument/2006/math">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1" i="0" smtClean="0">
                                <a:latin typeface="Cambria Math" panose="02040503050406030204" pitchFamily="18" charset="0"/>
                              </a:rPr>
                              <m:t>𝐱</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𝑣</m:t>
                        </m:r>
                      </m:e>
                      <m:sub>
                        <m:r>
                          <a:rPr lang="en-IN" b="0" i="1" smtClean="0">
                            <a:latin typeface="Cambria Math" panose="02040503050406030204" pitchFamily="18" charset="0"/>
                          </a:rPr>
                          <m:t>𝑘</m:t>
                        </m:r>
                      </m:sub>
                    </m:sSub>
                  </m:oMath>
                </a14:m>
                <a:r>
                  <a:rPr lang="en-IN" dirty="0"/>
                  <a:t> for all other coordinates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𝑗</m:t>
                    </m:r>
                  </m:oMath>
                </a14:m>
                <a:r>
                  <a:rPr lang="en-IN" dirty="0"/>
                  <a:t>, </a:t>
                </a:r>
                <a14:m>
                  <m:oMath xmlns:m="http://schemas.openxmlformats.org/officeDocument/2006/math">
                    <m:sSub>
                      <m:sSubPr>
                        <m:ctrlPr>
                          <a:rPr lang="en-IN" i="1">
                            <a:latin typeface="Cambria Math" panose="02040503050406030204" pitchFamily="18" charset="0"/>
                          </a:rPr>
                        </m:ctrlPr>
                      </m:sSubPr>
                      <m:e>
                        <m:r>
                          <a:rPr lang="en-IN" b="1" i="0">
                            <a:latin typeface="Cambria Math" panose="02040503050406030204" pitchFamily="18" charset="0"/>
                          </a:rPr>
                          <m:t>𝐱</m:t>
                        </m:r>
                      </m:e>
                      <m:sub>
                        <m:r>
                          <a:rPr lang="en-IN" b="0" i="1" smtClean="0">
                            <a:latin typeface="Cambria Math" panose="02040503050406030204" pitchFamily="18" charset="0"/>
                          </a:rPr>
                          <m:t>𝑗</m:t>
                        </m:r>
                      </m:sub>
                    </m:sSub>
                  </m:oMath>
                </a14:m>
                <a:r>
                  <a:rPr lang="en-IN" dirty="0"/>
                  <a:t> is still Gaussian</a:t>
                </a:r>
              </a:p>
              <a:p>
                <a:pPr lvl="2"/>
                <a:r>
                  <a:rPr lang="en-IN" dirty="0"/>
                  <a:t>Expression a bit complicated – refer to DFO Sec 6.5.1 </a:t>
                </a:r>
                <a:r>
                  <a:rPr lang="en-IN" dirty="0">
                    <a:solidFill>
                      <a:schemeClr val="tx1"/>
                    </a:solidFill>
                  </a:rPr>
                  <a:t>(see the reference section </a:t>
                </a:r>
                <a:r>
                  <a:rPr lang="en-IN">
                    <a:solidFill>
                      <a:schemeClr val="tx1"/>
                    </a:solidFill>
                  </a:rPr>
                  <a:t>on the </a:t>
                </a:r>
                <a:r>
                  <a:rPr lang="en-IN" dirty="0">
                    <a:solidFill>
                      <a:schemeClr val="tx1"/>
                    </a:solidFill>
                  </a:rPr>
                  <a:t>course webpage) </a:t>
                </a:r>
                <a:endParaRPr lang="en-IN" dirty="0"/>
              </a:p>
              <a:p>
                <a:r>
                  <a:rPr lang="en-IN" dirty="0"/>
                  <a:t>If </a:t>
                </a:r>
                <a14:m>
                  <m:oMath xmlns:m="http://schemas.openxmlformats.org/officeDocument/2006/math">
                    <m:r>
                      <a:rPr lang="en-IN" b="1">
                        <a:latin typeface="Cambria Math" panose="02040503050406030204" pitchFamily="18" charset="0"/>
                      </a:rPr>
                      <m:t>𝐚</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a:t> is a constant vector, then </a:t>
                </a:r>
                <a14:m>
                  <m:oMath xmlns:m="http://schemas.openxmlformats.org/officeDocument/2006/math">
                    <m:r>
                      <a:rPr lang="en-IN" b="1" i="1">
                        <a:latin typeface="Cambria Math" panose="02040503050406030204" pitchFamily="18" charset="0"/>
                        <a:ea typeface="Cambria Math" panose="02040503050406030204" pitchFamily="18" charset="0"/>
                      </a:rPr>
                      <m:t>ℝ</m:t>
                    </m:r>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rPr>
                            </m:ctrlPr>
                          </m:sSupPr>
                          <m:e>
                            <m:r>
                              <a:rPr lang="en-IN" b="1">
                                <a:latin typeface="Cambria Math" panose="02040503050406030204" pitchFamily="18" charset="0"/>
                              </a:rPr>
                              <m:t>𝛍</m:t>
                            </m:r>
                          </m:e>
                          <m:sup>
                            <m:r>
                              <a:rPr lang="en-IN" b="0" i="1" smtClean="0">
                                <a:latin typeface="Cambria Math" panose="02040503050406030204" pitchFamily="18" charset="0"/>
                              </a:rPr>
                              <m:t>⊤</m:t>
                            </m:r>
                          </m:sup>
                        </m:sSup>
                        <m:r>
                          <a:rPr lang="en-IN" b="1" i="0" smtClean="0">
                            <a:latin typeface="Cambria Math" panose="02040503050406030204" pitchFamily="18" charset="0"/>
                          </a:rPr>
                          <m:t>𝐚</m:t>
                        </m:r>
                        <m:r>
                          <a:rPr lang="en-IN" b="1" i="0"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m:rPr>
                            <m:sty m:val="p"/>
                          </m:rPr>
                          <a:rPr lang="en-IN">
                            <a:latin typeface="Cambria Math" panose="02040503050406030204" pitchFamily="18" charset="0"/>
                          </a:rPr>
                          <m:t>Σ</m:t>
                        </m:r>
                        <m:r>
                          <a:rPr lang="en-IN" b="1">
                            <a:latin typeface="Cambria Math" panose="02040503050406030204" pitchFamily="18" charset="0"/>
                            <a:ea typeface="Cambria Math" panose="02040503050406030204" pitchFamily="18" charset="0"/>
                          </a:rPr>
                          <m:t>𝐚</m:t>
                        </m:r>
                      </m:e>
                    </m:d>
                  </m:oMath>
                </a14:m>
                <a:endParaRPr lang="en-IN" dirty="0"/>
              </a:p>
              <a:p>
                <a:r>
                  <a:rPr lang="en-IN" dirty="0"/>
                  <a:t>If </a:t>
                </a:r>
                <a14:m>
                  <m:oMath xmlns:m="http://schemas.openxmlformats.org/officeDocument/2006/math">
                    <m:r>
                      <a:rPr lang="en-IN" i="1">
                        <a:latin typeface="Cambria Math" panose="02040503050406030204" pitchFamily="18" charset="0"/>
                      </a:rPr>
                      <m:t>𝐴</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m:t>
                        </m:r>
                      </m:sup>
                    </m:sSup>
                  </m:oMath>
                </a14:m>
                <a:r>
                  <a:rPr lang="en-IN" dirty="0"/>
                  <a:t> is a constant matrix then </a:t>
                </a:r>
                <a14:m>
                  <m:oMath xmlns:m="http://schemas.openxmlformats.org/officeDocument/2006/math">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b="1"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𝐴</m:t>
                    </m:r>
                    <m:r>
                      <a:rPr lang="en-IN" b="1">
                        <a:latin typeface="Cambria Math" panose="02040503050406030204" pitchFamily="18" charset="0"/>
                      </a:rPr>
                      <m:t>𝐱</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r>
                          <a:rPr lang="en-IN" b="1">
                            <a:latin typeface="Cambria Math" panose="02040503050406030204" pitchFamily="18" charset="0"/>
                          </a:rPr>
                          <m:t>𝛍</m:t>
                        </m:r>
                        <m:r>
                          <a:rPr lang="en-IN" i="1">
                            <a:latin typeface="Cambria Math" panose="02040503050406030204" pitchFamily="18" charset="0"/>
                          </a:rPr>
                          <m:t>,</m:t>
                        </m:r>
                        <m:r>
                          <a:rPr lang="en-IN" b="0" i="1" smtClean="0">
                            <a:latin typeface="Cambria Math" panose="02040503050406030204" pitchFamily="18" charset="0"/>
                          </a:rPr>
                          <m:t>𝐴</m:t>
                        </m:r>
                        <m:r>
                          <m:rPr>
                            <m:sty m:val="p"/>
                          </m:rPr>
                          <a:rPr lang="en-IN">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m:t>
                            </m:r>
                          </m:sup>
                        </m:sSup>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377666"/>
              </a:xfrm>
              <a:blipFill>
                <a:blip r:embed="rId2"/>
                <a:stretch>
                  <a:fillRect l="-578" t="-2605" b="-181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67136" y="574044"/>
            <a:ext cx="1832396" cy="183239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571030" y="36190"/>
                <a:ext cx="8964974" cy="1906081"/>
              </a:xfrm>
              <a:prstGeom prst="wedgeRectCallout">
                <a:avLst>
                  <a:gd name="adj1" fmla="val 57942"/>
                  <a:gd name="adj2" fmla="val 4173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mj-lt"/>
                  </a:rPr>
                  <a:t>Note</a:t>
                </a:r>
                <a:r>
                  <a:rPr lang="en-IN" sz="2400" dirty="0">
                    <a:solidFill>
                      <a:schemeClr val="tx1"/>
                    </a:solidFill>
                    <a:latin typeface="+mj-lt"/>
                  </a:rPr>
                  <a:t>: Just as before, we can derive results such as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a:rPr lang="en-IN" sz="2400" b="1">
                            <a:solidFill>
                              <a:schemeClr val="tx1"/>
                            </a:solidFill>
                            <a:latin typeface="Cambria Math" panose="02040503050406030204" pitchFamily="18" charset="0"/>
                            <a:ea typeface="Cambria Math" panose="02040503050406030204" pitchFamily="18" charset="0"/>
                          </a:rPr>
                          <m:t>𝐱</m:t>
                        </m:r>
                      </m:e>
                    </m:d>
                    <m:r>
                      <a:rPr lang="en-IN" sz="2400" b="0" i="0" smtClean="0">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𝛍</m:t>
                        </m:r>
                      </m:e>
                      <m:sup>
                        <m:r>
                          <a:rPr lang="en-IN" sz="2400" i="1">
                            <a:solidFill>
                              <a:schemeClr val="tx1"/>
                            </a:solidFill>
                            <a:latin typeface="Cambria Math" panose="02040503050406030204" pitchFamily="18" charset="0"/>
                          </a:rPr>
                          <m:t>⊤</m:t>
                        </m:r>
                      </m:sup>
                    </m:sSup>
                    <m:r>
                      <a:rPr lang="en-IN" sz="2400" b="1">
                        <a:solidFill>
                          <a:schemeClr val="tx1"/>
                        </a:solidFill>
                        <a:latin typeface="Cambria Math" panose="02040503050406030204" pitchFamily="18" charset="0"/>
                      </a:rPr>
                      <m:t>𝐱</m:t>
                    </m:r>
                  </m:oMath>
                </a14:m>
                <a:r>
                  <a:rPr lang="en-IN" sz="2400" dirty="0">
                    <a:solidFill>
                      <a:schemeClr val="tx1"/>
                    </a:solidFill>
                    <a:latin typeface="+mj-lt"/>
                  </a:rPr>
                  <a:t> and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𝕍</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a:rPr lang="en-IN" sz="2400" b="1">
                            <a:solidFill>
                              <a:schemeClr val="tx1"/>
                            </a:solidFill>
                            <a:latin typeface="Cambria Math" panose="02040503050406030204" pitchFamily="18" charset="0"/>
                            <a:ea typeface="Cambria Math" panose="02040503050406030204" pitchFamily="18" charset="0"/>
                          </a:rPr>
                          <m:t>𝐱</m:t>
                        </m:r>
                      </m:e>
                    </m:d>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m:rPr>
                        <m:sty m:val="p"/>
                      </m:rPr>
                      <a:rPr lang="en-IN" sz="2400">
                        <a:solidFill>
                          <a:schemeClr val="tx1"/>
                        </a:solidFill>
                        <a:latin typeface="Cambria Math" panose="02040503050406030204" pitchFamily="18" charset="0"/>
                      </a:rPr>
                      <m:t>Σ</m:t>
                    </m:r>
                    <m:r>
                      <a:rPr lang="en-IN" sz="2400" b="1">
                        <a:solidFill>
                          <a:schemeClr val="tx1"/>
                        </a:solidFill>
                        <a:latin typeface="Cambria Math" panose="02040503050406030204" pitchFamily="18" charset="0"/>
                        <a:ea typeface="Cambria Math" panose="02040503050406030204" pitchFamily="18" charset="0"/>
                      </a:rPr>
                      <m:t>𝐚</m:t>
                    </m:r>
                  </m:oMath>
                </a14:m>
                <a:r>
                  <a:rPr lang="en-IN" sz="2400" dirty="0">
                    <a:solidFill>
                      <a:schemeClr val="tx1"/>
                    </a:solidFill>
                    <a:latin typeface="+mj-lt"/>
                  </a:rPr>
                  <a:t> using rules we studied earlier. However, those rules do not assure us that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a:rPr lang="en-IN" sz="2400" b="1">
                        <a:solidFill>
                          <a:schemeClr val="tx1"/>
                        </a:solidFill>
                        <a:latin typeface="Cambria Math" panose="02040503050406030204" pitchFamily="18" charset="0"/>
                        <a:ea typeface="Cambria Math" panose="02040503050406030204" pitchFamily="18" charset="0"/>
                      </a:rPr>
                      <m:t>𝐱</m:t>
                    </m:r>
                  </m:oMath>
                </a14:m>
                <a:r>
                  <a:rPr lang="en-IN" sz="2400" dirty="0">
                    <a:solidFill>
                      <a:schemeClr val="tx1"/>
                    </a:solidFill>
                    <a:latin typeface="+mj-lt"/>
                  </a:rPr>
                  <a:t> or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𝐴</m:t>
                    </m:r>
                    <m:r>
                      <a:rPr lang="en-IN" sz="2400" b="1">
                        <a:solidFill>
                          <a:schemeClr val="tx1"/>
                        </a:solidFill>
                        <a:latin typeface="Cambria Math" panose="02040503050406030204" pitchFamily="18" charset="0"/>
                      </a:rPr>
                      <m:t>𝐱</m:t>
                    </m:r>
                    <m:r>
                      <a:rPr lang="en-IN" sz="2400" b="1" i="1">
                        <a:solidFill>
                          <a:schemeClr val="tx1"/>
                        </a:solidFill>
                        <a:latin typeface="Cambria Math" panose="02040503050406030204" pitchFamily="18" charset="0"/>
                      </a:rPr>
                      <m:t> </m:t>
                    </m:r>
                  </m:oMath>
                </a14:m>
                <a:r>
                  <a:rPr lang="en-IN" sz="2400" dirty="0">
                    <a:solidFill>
                      <a:schemeClr val="tx1"/>
                    </a:solidFill>
                    <a:latin typeface="+mj-lt"/>
                  </a:rPr>
                  <a:t> must be Gaussian (they just assure us that these are some </a:t>
                </a:r>
                <a:r>
                  <a:rPr lang="en-IN" sz="2400" dirty="0" err="1">
                    <a:solidFill>
                      <a:schemeClr val="tx1"/>
                    </a:solidFill>
                    <a:latin typeface="+mj-lt"/>
                  </a:rPr>
                  <a:t>r.v</a:t>
                </a:r>
                <a:r>
                  <a:rPr lang="en-IN" sz="2400" dirty="0">
                    <a:solidFill>
                      <a:schemeClr val="tx1"/>
                    </a:solidFill>
                    <a:latin typeface="+mj-lt"/>
                  </a:rPr>
                  <a:t>./</a:t>
                </a:r>
                <a:r>
                  <a:rPr lang="en-IN" sz="2400" dirty="0" err="1">
                    <a:solidFill>
                      <a:schemeClr val="tx1"/>
                    </a:solidFill>
                    <a:latin typeface="+mj-lt"/>
                  </a:rPr>
                  <a:t>r.vec</a:t>
                </a:r>
                <a:r>
                  <a:rPr lang="en-IN" sz="2400" dirty="0">
                    <a:solidFill>
                      <a:schemeClr val="tx1"/>
                    </a:solidFill>
                    <a:latin typeface="+mj-lt"/>
                  </a:rPr>
                  <a:t>. with such and such mean and (co)-variance. It takes a more detailed analysis to show that these are actually Gaussian.</a:t>
                </a:r>
              </a:p>
            </p:txBody>
          </p:sp>
        </mc:Choice>
        <mc:Fallback xmlns="">
          <p:sp>
            <p:nvSpPr>
              <p:cNvPr id="6" name="Rectangular Callout 5"/>
              <p:cNvSpPr>
                <a:spLocks noRot="1" noChangeAspect="1" noMove="1" noResize="1" noEditPoints="1" noAdjustHandles="1" noChangeArrowheads="1" noChangeShapeType="1" noTextEdit="1"/>
              </p:cNvSpPr>
              <p:nvPr/>
            </p:nvSpPr>
            <p:spPr>
              <a:xfrm>
                <a:off x="1571030" y="36190"/>
                <a:ext cx="8964974" cy="1906081"/>
              </a:xfrm>
              <a:prstGeom prst="wedgeRectCallout">
                <a:avLst>
                  <a:gd name="adj1" fmla="val 57942"/>
                  <a:gd name="adj2" fmla="val 41732"/>
                </a:avLst>
              </a:prstGeom>
              <a:blipFill>
                <a:blip r:embed="rId4"/>
                <a:stretch>
                  <a:fillRect l="-816" t="-1881" b="-658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18952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par>
                          <p:cTn id="33" fill="hold">
                            <p:stCondLst>
                              <p:cond delay="0"/>
                            </p:stCondLst>
                            <p:childTnLst>
                              <p:par>
                                <p:cTn id="34" presetID="22" presetClass="entr" presetSubtype="2"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right)">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Laplacian Distribution</a:t>
            </a:r>
          </a:p>
        </p:txBody>
      </p:sp>
      <p:sp>
        <p:nvSpPr>
          <p:cNvPr id="4" name="Slide Number Placeholder 3"/>
          <p:cNvSpPr>
            <a:spLocks noGrp="1"/>
          </p:cNvSpPr>
          <p:nvPr>
            <p:ph type="sldNum" sz="quarter" idx="12"/>
          </p:nvPr>
        </p:nvSpPr>
        <p:spPr/>
        <p:txBody>
          <a:bodyPr/>
          <a:lstStyle/>
          <a:p>
            <a:fld id="{157B8E69-23A9-4619-9CFE-E27BFD8A78F9}" type="slidenum">
              <a:rPr lang="en-US" smtClean="0"/>
              <a:t>36</a:t>
            </a:fld>
            <a:endParaRPr lang="en-US"/>
          </a:p>
        </p:txBody>
      </p:sp>
      <p:grpSp>
        <p:nvGrpSpPr>
          <p:cNvPr id="22" name="Group 21"/>
          <p:cNvGrpSpPr/>
          <p:nvPr/>
        </p:nvGrpSpPr>
        <p:grpSpPr>
          <a:xfrm>
            <a:off x="253352" y="3811324"/>
            <a:ext cx="2921364" cy="2609415"/>
            <a:chOff x="2410846" y="2966137"/>
            <a:chExt cx="4664470" cy="3308280"/>
          </a:xfrm>
        </p:grpSpPr>
        <p:grpSp>
          <p:nvGrpSpPr>
            <p:cNvPr id="17" name="Group 16"/>
            <p:cNvGrpSpPr/>
            <p:nvPr/>
          </p:nvGrpSpPr>
          <p:grpSpPr>
            <a:xfrm>
              <a:off x="2410846" y="2966137"/>
              <a:ext cx="4664470" cy="3308280"/>
              <a:chOff x="6933685" y="1982911"/>
              <a:chExt cx="4664470" cy="3308280"/>
            </a:xfrm>
          </p:grpSpPr>
          <p:sp>
            <p:nvSpPr>
              <p:cNvPr id="14" name="Freeform 13"/>
              <p:cNvSpPr/>
              <p:nvPr/>
            </p:nvSpPr>
            <p:spPr>
              <a:xfrm>
                <a:off x="6933686"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6933685"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14"/>
              <p:cNvSpPr/>
              <p:nvPr/>
            </p:nvSpPr>
            <p:spPr>
              <a:xfrm flipH="1">
                <a:off x="9265920"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15"/>
              <p:cNvSpPr/>
              <p:nvPr/>
            </p:nvSpPr>
            <p:spPr>
              <a:xfrm flipH="1">
                <a:off x="9265919"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9" name="Straight Connector 18"/>
            <p:cNvCxnSpPr>
              <a:stCxn id="12" idx="1"/>
              <a:endCxn id="15" idx="2"/>
            </p:cNvCxnSpPr>
            <p:nvPr/>
          </p:nvCxnSpPr>
          <p:spPr>
            <a:xfrm>
              <a:off x="2410846" y="6274416"/>
              <a:ext cx="4664470" cy="1"/>
            </a:xfrm>
            <a:prstGeom prst="line">
              <a:avLst/>
            </a:prstGeom>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3279130" y="1859235"/>
            <a:ext cx="2448751" cy="4561506"/>
            <a:chOff x="2410846" y="2966137"/>
            <a:chExt cx="4664470" cy="3308280"/>
          </a:xfrm>
        </p:grpSpPr>
        <p:grpSp>
          <p:nvGrpSpPr>
            <p:cNvPr id="24" name="Group 23"/>
            <p:cNvGrpSpPr/>
            <p:nvPr/>
          </p:nvGrpSpPr>
          <p:grpSpPr>
            <a:xfrm>
              <a:off x="2410846" y="2966137"/>
              <a:ext cx="4664470" cy="3308280"/>
              <a:chOff x="6933685" y="1982911"/>
              <a:chExt cx="4664470" cy="3308280"/>
            </a:xfrm>
          </p:grpSpPr>
          <p:sp>
            <p:nvSpPr>
              <p:cNvPr id="26" name="Freeform 25"/>
              <p:cNvSpPr/>
              <p:nvPr/>
            </p:nvSpPr>
            <p:spPr>
              <a:xfrm>
                <a:off x="6933686"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26"/>
              <p:cNvSpPr/>
              <p:nvPr/>
            </p:nvSpPr>
            <p:spPr>
              <a:xfrm>
                <a:off x="6933685"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27"/>
              <p:cNvSpPr/>
              <p:nvPr/>
            </p:nvSpPr>
            <p:spPr>
              <a:xfrm flipH="1">
                <a:off x="9265920"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28"/>
              <p:cNvSpPr/>
              <p:nvPr/>
            </p:nvSpPr>
            <p:spPr>
              <a:xfrm flipH="1">
                <a:off x="9265919"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5" name="Straight Connector 24"/>
            <p:cNvCxnSpPr>
              <a:stCxn id="27" idx="1"/>
              <a:endCxn id="28" idx="2"/>
            </p:cNvCxnSpPr>
            <p:nvPr/>
          </p:nvCxnSpPr>
          <p:spPr>
            <a:xfrm>
              <a:off x="2410846" y="6274416"/>
              <a:ext cx="4664470" cy="1"/>
            </a:xfrm>
            <a:prstGeom prst="line">
              <a:avLst/>
            </a:prstGeom>
          </p:spPr>
          <p:style>
            <a:lnRef idx="3">
              <a:schemeClr val="dk1"/>
            </a:lnRef>
            <a:fillRef idx="0">
              <a:schemeClr val="dk1"/>
            </a:fillRef>
            <a:effectRef idx="2">
              <a:schemeClr val="dk1"/>
            </a:effectRef>
            <a:fontRef idx="minor">
              <a:schemeClr val="tx1"/>
            </a:fontRef>
          </p:style>
        </p:cxnSp>
      </p:grpSp>
      <p:grpSp>
        <p:nvGrpSpPr>
          <p:cNvPr id="30" name="Group 29"/>
          <p:cNvGrpSpPr/>
          <p:nvPr/>
        </p:nvGrpSpPr>
        <p:grpSpPr>
          <a:xfrm>
            <a:off x="5804899" y="4962031"/>
            <a:ext cx="6256962" cy="1458709"/>
            <a:chOff x="2410846" y="2966137"/>
            <a:chExt cx="4664470" cy="3308280"/>
          </a:xfrm>
        </p:grpSpPr>
        <p:grpSp>
          <p:nvGrpSpPr>
            <p:cNvPr id="31" name="Group 30"/>
            <p:cNvGrpSpPr/>
            <p:nvPr/>
          </p:nvGrpSpPr>
          <p:grpSpPr>
            <a:xfrm>
              <a:off x="2410846" y="2966137"/>
              <a:ext cx="4664470" cy="3308280"/>
              <a:chOff x="6933685" y="1982911"/>
              <a:chExt cx="4664470" cy="3308280"/>
            </a:xfrm>
          </p:grpSpPr>
          <p:sp>
            <p:nvSpPr>
              <p:cNvPr id="33" name="Freeform 32"/>
              <p:cNvSpPr/>
              <p:nvPr/>
            </p:nvSpPr>
            <p:spPr>
              <a:xfrm>
                <a:off x="6933686"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reeform 33"/>
              <p:cNvSpPr/>
              <p:nvPr/>
            </p:nvSpPr>
            <p:spPr>
              <a:xfrm>
                <a:off x="6933685"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34"/>
              <p:cNvSpPr/>
              <p:nvPr/>
            </p:nvSpPr>
            <p:spPr>
              <a:xfrm flipH="1">
                <a:off x="9265920"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35"/>
              <p:cNvSpPr/>
              <p:nvPr/>
            </p:nvSpPr>
            <p:spPr>
              <a:xfrm flipH="1">
                <a:off x="9265919"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2" name="Straight Connector 31"/>
            <p:cNvCxnSpPr>
              <a:stCxn id="34" idx="1"/>
              <a:endCxn id="35" idx="2"/>
            </p:cNvCxnSpPr>
            <p:nvPr/>
          </p:nvCxnSpPr>
          <p:spPr>
            <a:xfrm>
              <a:off x="2410846" y="6274416"/>
              <a:ext cx="4664470" cy="1"/>
            </a:xfrm>
            <a:prstGeom prst="line">
              <a:avLst/>
            </a:prstGeom>
          </p:spPr>
          <p:style>
            <a:lnRef idx="3">
              <a:schemeClr val="dk1"/>
            </a:lnRef>
            <a:fillRef idx="0">
              <a:schemeClr val="dk1"/>
            </a:fillRef>
            <a:effectRef idx="2">
              <a:schemeClr val="dk1"/>
            </a:effectRef>
            <a:fontRef idx="minor">
              <a:schemeClr val="tx1"/>
            </a:fontRef>
          </p:style>
        </p:cxnSp>
      </p:grpSp>
      <p:cxnSp>
        <p:nvCxnSpPr>
          <p:cNvPr id="37" name="Straight Connector 36"/>
          <p:cNvCxnSpPr>
            <a:endCxn id="16" idx="0"/>
          </p:cNvCxnSpPr>
          <p:nvPr/>
        </p:nvCxnSpPr>
        <p:spPr>
          <a:xfrm flipH="1" flipV="1">
            <a:off x="1714033" y="3811324"/>
            <a:ext cx="12319" cy="2609416"/>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15399" y="6499469"/>
            <a:ext cx="426307" cy="307731"/>
          </a:xfrm>
          <a:prstGeom prst="rect">
            <a:avLst/>
          </a:prstGeom>
        </p:spPr>
      </p:pic>
      <p:cxnSp>
        <p:nvCxnSpPr>
          <p:cNvPr id="39" name="Straight Connector 38"/>
          <p:cNvCxnSpPr>
            <a:endCxn id="29" idx="0"/>
          </p:cNvCxnSpPr>
          <p:nvPr/>
        </p:nvCxnSpPr>
        <p:spPr>
          <a:xfrm flipV="1">
            <a:off x="4503503" y="1859235"/>
            <a:ext cx="2" cy="4519573"/>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392552" y="6499469"/>
            <a:ext cx="437600" cy="307731"/>
          </a:xfrm>
          <a:prstGeom prst="rect">
            <a:avLst/>
          </a:prstGeom>
        </p:spPr>
      </p:pic>
      <p:cxnSp>
        <p:nvCxnSpPr>
          <p:cNvPr id="41" name="Straight Connector 40"/>
          <p:cNvCxnSpPr>
            <a:endCxn id="35" idx="0"/>
          </p:cNvCxnSpPr>
          <p:nvPr/>
        </p:nvCxnSpPr>
        <p:spPr>
          <a:xfrm flipH="1" flipV="1">
            <a:off x="8933380" y="4962031"/>
            <a:ext cx="3069" cy="141677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825496" y="6499469"/>
            <a:ext cx="440423" cy="30773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lstStyle/>
              <a:p>
                <a:r>
                  <a:rPr lang="en-IN" dirty="0"/>
                  <a:t>Close cousins of Gaussian distributions except that a Laplacian </a:t>
                </a:r>
                <a:r>
                  <a:rPr lang="en-IN" dirty="0" err="1"/>
                  <a:t>r.v</a:t>
                </a:r>
                <a:r>
                  <a:rPr lang="en-IN" dirty="0"/>
                  <a:t>. concentrates much more strongly around its mean than a Gaussian </a:t>
                </a:r>
                <a:r>
                  <a:rPr lang="en-IN" dirty="0" err="1"/>
                  <a:t>r.v</a:t>
                </a:r>
                <a:r>
                  <a:rPr lang="en-IN" dirty="0"/>
                  <a:t>.</a:t>
                </a:r>
              </a:p>
              <a:p>
                <a:r>
                  <a:rPr lang="en-IN" dirty="0"/>
                  <a:t>Also require two parameters to be specified </a:t>
                </a:r>
                <a14:m>
                  <m:oMath xmlns:m="http://schemas.openxmlformats.org/officeDocument/2006/math">
                    <m:r>
                      <a:rPr lang="en-IN" b="0" i="1" smtClean="0">
                        <a:latin typeface="Cambria Math" panose="02040503050406030204" pitchFamily="18" charset="0"/>
                      </a:rPr>
                      <m:t>𝜇</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r>
                      <a:rPr lang="en-IN" b="0" i="1" smtClean="0">
                        <a:latin typeface="Cambria Math" panose="02040503050406030204" pitchFamily="18" charset="0"/>
                      </a:rPr>
                      <m:t>,</m:t>
                    </m:r>
                    <m:r>
                      <a:rPr lang="en-IN" b="0" i="1" smtClean="0">
                        <a:latin typeface="Cambria Math" panose="02040503050406030204" pitchFamily="18" charset="0"/>
                      </a:rPr>
                      <m:t>𝜎</m:t>
                    </m:r>
                    <m:r>
                      <a:rPr lang="en-IN" b="0" i="1" smtClean="0">
                        <a:latin typeface="Cambria Math" panose="02040503050406030204" pitchFamily="18" charset="0"/>
                      </a:rPr>
                      <m:t>≥0</m:t>
                    </m:r>
                  </m:oMath>
                </a14:m>
                <a:endParaRPr lang="en-IN" dirty="0"/>
              </a:p>
              <a:p>
                <a:r>
                  <a:rPr lang="en-IN" b="1" dirty="0"/>
                  <a:t>Mean = Mode = Median</a:t>
                </a:r>
                <a:r>
                  <a:rPr lang="en-IN" dirty="0"/>
                  <a:t>: </a:t>
                </a:r>
                <a14:m>
                  <m:oMath xmlns:m="http://schemas.openxmlformats.org/officeDocument/2006/math">
                    <m:r>
                      <a:rPr lang="en-IN" b="0" i="1" smtClean="0">
                        <a:latin typeface="Cambria Math" panose="02040503050406030204" pitchFamily="18" charset="0"/>
                      </a:rPr>
                      <m:t>𝜇</m:t>
                    </m:r>
                  </m:oMath>
                </a14:m>
                <a:r>
                  <a:rPr lang="en-IN" dirty="0"/>
                  <a:t>, </a:t>
                </a:r>
                <a:r>
                  <a:rPr lang="en-IN" b="1" dirty="0"/>
                  <a:t>Variance</a:t>
                </a:r>
                <a:r>
                  <a:rPr lang="en-IN" dirty="0"/>
                  <a:t>: </a:t>
                </a:r>
                <a14:m>
                  <m:oMath xmlns:m="http://schemas.openxmlformats.org/officeDocument/2006/math">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9"/>
                <a:stretch>
                  <a:fillRect l="-562" t="-2759"/>
                </a:stretch>
              </a:blipFill>
            </p:spPr>
            <p:txBody>
              <a:bodyPr/>
              <a:lstStyle/>
              <a:p>
                <a:r>
                  <a:rPr lang="en-IN">
                    <a:noFill/>
                  </a:rPr>
                  <a:t> </a:t>
                </a:r>
              </a:p>
            </p:txBody>
          </p:sp>
        </mc:Fallback>
      </mc:AlternateContent>
      <p:pic>
        <p:nvPicPr>
          <p:cNvPr id="47" name="Picture 4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804899" y="3350331"/>
            <a:ext cx="5640513" cy="921985"/>
          </a:xfrm>
          <a:prstGeom prst="rect">
            <a:avLst/>
          </a:prstGeom>
        </p:spPr>
      </p:pic>
      <p:pic>
        <p:nvPicPr>
          <p:cNvPr id="48" name="Picture 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352" y="392292"/>
            <a:ext cx="1722822" cy="1722822"/>
          </a:xfrm>
          <a:prstGeom prst="rect">
            <a:avLst/>
          </a:prstGeom>
        </p:spPr>
      </p:pic>
      <mc:AlternateContent xmlns:mc="http://schemas.openxmlformats.org/markup-compatibility/2006" xmlns:a14="http://schemas.microsoft.com/office/drawing/2010/main">
        <mc:Choice Requires="a14">
          <p:sp>
            <p:nvSpPr>
              <p:cNvPr id="49" name="Rectangular Callout 48"/>
              <p:cNvSpPr/>
              <p:nvPr/>
            </p:nvSpPr>
            <p:spPr>
              <a:xfrm>
                <a:off x="1931983" y="530165"/>
                <a:ext cx="7807918" cy="1220672"/>
              </a:xfrm>
              <a:prstGeom prst="wedgeRectCallout">
                <a:avLst>
                  <a:gd name="adj1" fmla="val -56018"/>
                  <a:gd name="adj2" fmla="val 305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If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a:solidFill>
                      <a:schemeClr val="tx1"/>
                    </a:solidFill>
                    <a:latin typeface="+mj-lt"/>
                  </a:rPr>
                  <a:t> is a </a:t>
                </a:r>
                <a:r>
                  <a:rPr lang="en-IN" sz="2400" dirty="0" err="1">
                    <a:solidFill>
                      <a:schemeClr val="tx1"/>
                    </a:solidFill>
                    <a:latin typeface="+mj-lt"/>
                  </a:rPr>
                  <a:t>r.v</a:t>
                </a:r>
                <a:r>
                  <a:rPr lang="en-IN" sz="2400" dirty="0">
                    <a:solidFill>
                      <a:schemeClr val="tx1"/>
                    </a:solidFill>
                    <a:latin typeface="+mj-lt"/>
                  </a:rPr>
                  <a:t>. with a Laplacian PDF with parameters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𝑋</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𝑋</m:t>
                        </m:r>
                      </m:sub>
                    </m:sSub>
                  </m:oMath>
                </a14:m>
                <a:r>
                  <a:rPr lang="en-IN" sz="2400" dirty="0">
                    <a:solidFill>
                      <a:schemeClr val="tx1"/>
                    </a:solidFill>
                    <a:latin typeface="+mj-lt"/>
                  </a:rPr>
                  <a:t>, then </a:t>
                </a:r>
                <a14:m>
                  <m:oMath xmlns:m="http://schemas.openxmlformats.org/officeDocument/2006/math">
                    <m:r>
                      <a:rPr lang="en-IN" sz="2400" b="0" i="1" smtClean="0">
                        <a:solidFill>
                          <a:schemeClr val="tx1"/>
                        </a:solidFill>
                        <a:latin typeface="Cambria Math" panose="02040503050406030204" pitchFamily="18" charset="0"/>
                      </a:rPr>
                      <m:t>𝑌</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𝑏</m:t>
                    </m:r>
                  </m:oMath>
                </a14:m>
                <a:r>
                  <a:rPr lang="en-IN" sz="2400" dirty="0">
                    <a:solidFill>
                      <a:schemeClr val="tx1"/>
                    </a:solidFill>
                    <a:latin typeface="+mj-lt"/>
                  </a:rPr>
                  <a:t> (where </a:t>
                </a:r>
                <a14:m>
                  <m:oMath xmlns:m="http://schemas.openxmlformats.org/officeDocument/2006/math">
                    <m:r>
                      <a:rPr lang="en-IN" sz="2400" b="0" i="1" dirty="0" smtClean="0">
                        <a:solidFill>
                          <a:schemeClr val="tx1"/>
                        </a:solidFill>
                        <a:latin typeface="Cambria Math" panose="02040503050406030204" pitchFamily="18" charset="0"/>
                      </a:rPr>
                      <m:t>𝑎</m:t>
                    </m:r>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𝑏</m:t>
                    </m:r>
                  </m:oMath>
                </a14:m>
                <a:r>
                  <a:rPr lang="en-IN" sz="2400" dirty="0">
                    <a:solidFill>
                      <a:schemeClr val="tx1"/>
                    </a:solidFill>
                    <a:latin typeface="+mj-lt"/>
                  </a:rPr>
                  <a:t> are constants) is also a Laplacian </a:t>
                </a:r>
                <a:r>
                  <a:rPr lang="en-IN" sz="2400" dirty="0" err="1">
                    <a:solidFill>
                      <a:schemeClr val="tx1"/>
                    </a:solidFill>
                    <a:latin typeface="+mj-lt"/>
                  </a:rPr>
                  <a:t>r.v</a:t>
                </a:r>
                <a:r>
                  <a:rPr lang="en-IN" sz="2400" dirty="0">
                    <a:solidFill>
                      <a:schemeClr val="tx1"/>
                    </a:solidFill>
                    <a:latin typeface="+mj-lt"/>
                  </a:rPr>
                  <a:t>. but with parameters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𝑋</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𝑏</m:t>
                    </m:r>
                  </m:oMath>
                </a14:m>
                <a:r>
                  <a:rPr lang="en-IN" sz="2400" dirty="0">
                    <a:solidFill>
                      <a:schemeClr val="tx1"/>
                    </a:solidFill>
                    <a:latin typeface="+mj-lt"/>
                  </a:rPr>
                  <a:t> and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𝑌</m:t>
                        </m:r>
                      </m:sub>
                    </m:sSub>
                  </m:oMath>
                </a14:m>
                <a:endParaRPr lang="en-IN" sz="2400" dirty="0">
                  <a:solidFill>
                    <a:schemeClr val="tx1"/>
                  </a:solidFill>
                  <a:latin typeface="+mj-lt"/>
                </a:endParaRPr>
              </a:p>
            </p:txBody>
          </p:sp>
        </mc:Choice>
        <mc:Fallback xmlns="">
          <p:sp>
            <p:nvSpPr>
              <p:cNvPr id="49" name="Rectangular Callout 48"/>
              <p:cNvSpPr>
                <a:spLocks noRot="1" noChangeAspect="1" noMove="1" noResize="1" noEditPoints="1" noAdjustHandles="1" noChangeArrowheads="1" noChangeShapeType="1" noTextEdit="1"/>
              </p:cNvSpPr>
              <p:nvPr/>
            </p:nvSpPr>
            <p:spPr>
              <a:xfrm>
                <a:off x="1931983" y="530165"/>
                <a:ext cx="7807918" cy="1220672"/>
              </a:xfrm>
              <a:prstGeom prst="wedgeRectCallout">
                <a:avLst>
                  <a:gd name="adj1" fmla="val -56018"/>
                  <a:gd name="adj2" fmla="val 30562"/>
                </a:avLst>
              </a:prstGeom>
              <a:blipFill>
                <a:blip r:embed="rId12"/>
                <a:stretch>
                  <a:fillRect t="-971" r="-1465" b="-873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25133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down)">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childTnLst>
                                </p:cTn>
                              </p:par>
                            </p:childTnLst>
                          </p:cTn>
                        </p:par>
                        <p:par>
                          <p:cTn id="62" fill="hold">
                            <p:stCondLst>
                              <p:cond delay="0"/>
                            </p:stCondLst>
                            <p:childTnLst>
                              <p:par>
                                <p:cTn id="63" presetID="22" presetClass="entr" presetSubtype="8" fill="hold" grpId="0"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left)">
                                      <p:cBhvr>
                                        <p:cTn id="6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Parametric Distributions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US" dirty="0"/>
                  <a:t>Certain distributions are parametric – this means that there are a finite number of </a:t>
                </a:r>
                <a:r>
                  <a:rPr lang="en-US" i="1" dirty="0"/>
                  <a:t>parameters</a:t>
                </a:r>
                <a:r>
                  <a:rPr lang="en-US" dirty="0"/>
                  <a:t> that completely describe the distribution</a:t>
                </a:r>
              </a:p>
              <a:p>
                <a:pPr lvl="2"/>
                <a:r>
                  <a:rPr lang="en-US" dirty="0"/>
                  <a:t>Similar to parametric models like </a:t>
                </a:r>
                <a:r>
                  <a:rPr lang="en-US" dirty="0" err="1"/>
                  <a:t>LwP</a:t>
                </a:r>
                <a:r>
                  <a:rPr lang="en-US" dirty="0"/>
                  <a:t> or linear models where a finite number of parameters (e.g. a model vector and a bias value) describe the model fully</a:t>
                </a:r>
              </a:p>
              <a:p>
                <a:pPr lvl="2"/>
                <a:r>
                  <a:rPr lang="en-US" dirty="0"/>
                  <a:t>There exist non-parametric distributions too (beyond scope of CS771)</a:t>
                </a:r>
              </a:p>
              <a:p>
                <a:pPr lvl="2"/>
                <a:r>
                  <a:rPr lang="en-US" dirty="0"/>
                  <a:t>Bernoulli/Rademacher (</a:t>
                </a:r>
                <a14:m>
                  <m:oMath xmlns:m="http://schemas.openxmlformats.org/officeDocument/2006/math">
                    <m:r>
                      <a:rPr lang="en-IN" b="0" i="1" smtClean="0">
                        <a:latin typeface="Cambria Math" panose="02040503050406030204" pitchFamily="18" charset="0"/>
                      </a:rPr>
                      <m:t>𝑝</m:t>
                    </m:r>
                  </m:oMath>
                </a14:m>
                <a:r>
                  <a:rPr lang="en-US" dirty="0"/>
                  <a:t>), Uniform (</a:t>
                </a:r>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oMath>
                </a14:m>
                <a:r>
                  <a:rPr lang="en-US" dirty="0"/>
                  <a:t>), Gaussian (</a:t>
                </a:r>
                <a14:m>
                  <m:oMath xmlns:m="http://schemas.openxmlformats.org/officeDocument/2006/math">
                    <m:r>
                      <a:rPr lang="en-IN">
                        <a:latin typeface="Cambria Math" panose="02040503050406030204" pitchFamily="18" charset="0"/>
                      </a:rPr>
                      <m:t>𝜇</m:t>
                    </m:r>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𝜎</m:t>
                        </m:r>
                      </m:e>
                      <m:sup>
                        <m:r>
                          <a:rPr lang="en-IN">
                            <a:latin typeface="Cambria Math" panose="02040503050406030204" pitchFamily="18" charset="0"/>
                          </a:rPr>
                          <m:t>2</m:t>
                        </m:r>
                      </m:sup>
                    </m:sSup>
                  </m:oMath>
                </a14:m>
                <a:r>
                  <a:rPr lang="en-US" dirty="0"/>
                  <a:t>), Laplacian (</a:t>
                </a:r>
                <a14:m>
                  <m:oMath xmlns:m="http://schemas.openxmlformats.org/officeDocument/2006/math">
                    <m:r>
                      <a:rPr lang="en-IN">
                        <a:latin typeface="Cambria Math" panose="02040503050406030204" pitchFamily="18" charset="0"/>
                      </a:rPr>
                      <m:t>𝜇</m:t>
                    </m:r>
                    <m:r>
                      <a:rPr lang="en-IN">
                        <a:latin typeface="Cambria Math" panose="02040503050406030204" pitchFamily="18" charset="0"/>
                      </a:rPr>
                      <m:t>,</m:t>
                    </m:r>
                    <m:r>
                      <a:rPr lang="en-IN">
                        <a:latin typeface="Cambria Math" panose="02040503050406030204" pitchFamily="18" charset="0"/>
                      </a:rPr>
                      <m:t>𝜎</m:t>
                    </m:r>
                  </m:oMath>
                </a14:m>
                <a:r>
                  <a:rPr lang="en-US" dirty="0"/>
                  <a:t>)</a:t>
                </a:r>
              </a:p>
              <a:p>
                <a:r>
                  <a:rPr lang="en-US" b="1" dirty="0"/>
                  <a:t>Statistics</a:t>
                </a:r>
                <a:r>
                  <a:rPr lang="en-US" dirty="0"/>
                  <a:t>: apart from the name of a branch of mathematics, the word “statistic” also refers to some quantity we calculate using samples</a:t>
                </a:r>
              </a:p>
              <a:p>
                <a:pPr lvl="2"/>
                <a:r>
                  <a:rPr lang="en-US" dirty="0"/>
                  <a:t>E.g. sample mean, sample variance, sample mode, sample median</a:t>
                </a:r>
              </a:p>
              <a:p>
                <a:pPr lvl="2"/>
                <a:r>
                  <a:rPr lang="en-US" dirty="0"/>
                  <a:t>A common usage of statistics is to estimate parameters of the distribution that generated those samples</a:t>
                </a:r>
              </a:p>
              <a:p>
                <a:pPr lvl="2"/>
                <a:r>
                  <a:rPr lang="en-US" dirty="0"/>
                  <a:t>E.g. under some mild conditions, sample mean/variance is a good estimate of the expectation/variance of distribution that generated the samples</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3"/>
                <a:stretch>
                  <a:fillRect l="-562" t="-2545" r="-1277" b="-116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37</a:t>
            </a:fld>
            <a:endParaRPr lang="en-US"/>
          </a:p>
        </p:txBody>
      </p:sp>
      <p:grpSp>
        <p:nvGrpSpPr>
          <p:cNvPr id="5" name="Group 4"/>
          <p:cNvGrpSpPr/>
          <p:nvPr/>
        </p:nvGrpSpPr>
        <p:grpSpPr>
          <a:xfrm>
            <a:off x="10626205" y="352795"/>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ular Callout 10"/>
          <p:cNvSpPr/>
          <p:nvPr/>
        </p:nvSpPr>
        <p:spPr>
          <a:xfrm>
            <a:off x="2389239" y="146533"/>
            <a:ext cx="8121394" cy="1517660"/>
          </a:xfrm>
          <a:prstGeom prst="wedgeRectCallout">
            <a:avLst>
              <a:gd name="adj1" fmla="val 59394"/>
              <a:gd name="adj2" fmla="val 4087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ea typeface="Cambria Math" panose="02040503050406030204" pitchFamily="18" charset="0"/>
              </a:rPr>
              <a:t>Parametric distributions are extremely important for ML. We will next learn about algorithms that try to make realistic predictions by first learning a parametric distribution that mimics reality. This is done by learning the parameters of the distribution using data</a:t>
            </a:r>
            <a:endParaRPr lang="en-IN" sz="2400" dirty="0">
              <a:solidFill>
                <a:schemeClr val="tx1"/>
              </a:solidFill>
            </a:endParaRPr>
          </a:p>
        </p:txBody>
      </p:sp>
    </p:spTree>
    <p:extLst>
      <p:ext uri="{BB962C8B-B14F-4D97-AF65-F5344CB8AC3E}">
        <p14:creationId xmlns:p14="http://schemas.microsoft.com/office/powerpoint/2010/main" val="146381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of Expectation: Scaling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a:t>Given a r.v. </a:t>
                </a:r>
                <a14:m>
                  <m:oMath xmlns:m="http://schemas.openxmlformats.org/officeDocument/2006/math">
                    <m:r>
                      <a:rPr lang="en-IN" i="1">
                        <a:latin typeface="Cambria Math" panose="02040503050406030204" pitchFamily="18" charset="0"/>
                      </a:rPr>
                      <m:t>𝑋</m:t>
                    </m:r>
                  </m:oMath>
                </a14:m>
                <a:r>
                  <a:rPr lang="en-IN" dirty="0"/>
                  <a:t> and a constant </a:t>
                </a:r>
                <a14:m>
                  <m:oMath xmlns:m="http://schemas.openxmlformats.org/officeDocument/2006/math">
                    <m:r>
                      <a:rPr lang="en-IN" i="1">
                        <a:latin typeface="Cambria Math" panose="02040503050406030204" pitchFamily="18" charset="0"/>
                      </a:rPr>
                      <m:t>𝑐</m:t>
                    </m:r>
                  </m:oMath>
                </a14:m>
                <a:r>
                  <a:rPr lang="en-IN" dirty="0"/>
                  <a:t>, define a new </a:t>
                </a:r>
                <a:r>
                  <a:rPr lang="en-IN" dirty="0" err="1"/>
                  <a:t>r.v</a:t>
                </a:r>
                <a:r>
                  <a:rPr lang="en-IN" dirty="0"/>
                  <a:t>. </a:t>
                </a:r>
                <a14:m>
                  <m:oMath xmlns:m="http://schemas.openxmlformats.org/officeDocument/2006/math">
                    <m:r>
                      <a:rPr lang="en-IN" i="1">
                        <a:latin typeface="Cambria Math" panose="02040503050406030204" pitchFamily="18" charset="0"/>
                      </a:rPr>
                      <m:t>𝑌</m:t>
                    </m:r>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rPr>
                      <m:t>𝑋</m:t>
                    </m:r>
                  </m:oMath>
                </a14:m>
                <a:r>
                  <a:rPr lang="en-IN" dirty="0"/>
                  <a:t> i.e. on any outcome </a:t>
                </a:r>
                <a14:m>
                  <m:oMath xmlns:m="http://schemas.openxmlformats.org/officeDocument/2006/math">
                    <m:r>
                      <a:rPr lang="en-IN" i="1">
                        <a:latin typeface="Cambria Math" panose="02040503050406030204" pitchFamily="18" charset="0"/>
                      </a:rPr>
                      <m:t>𝜔</m:t>
                    </m:r>
                    <m:r>
                      <a:rPr lang="en-IN" i="1">
                        <a:latin typeface="Cambria Math" panose="02040503050406030204" pitchFamily="18" charset="0"/>
                      </a:rPr>
                      <m:t>∈</m:t>
                    </m:r>
                    <m:r>
                      <m:rPr>
                        <m:sty m:val="p"/>
                      </m:rPr>
                      <a:rPr lang="en-IN">
                        <a:latin typeface="Cambria Math" panose="02040503050406030204" pitchFamily="18" charset="0"/>
                      </a:rPr>
                      <m:t>Ω</m:t>
                    </m:r>
                    <m:r>
                      <a:rPr lang="en-IN" i="1">
                        <a:latin typeface="Cambria Math" panose="02040503050406030204" pitchFamily="18" charset="0"/>
                      </a:rPr>
                      <m:t>,</m:t>
                    </m:r>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𝜔</m:t>
                        </m:r>
                      </m:e>
                    </m:d>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𝜔</m:t>
                        </m:r>
                      </m:e>
                    </m:d>
                  </m:oMath>
                </a14:m>
                <a:r>
                  <a:rPr lang="en-IN" dirty="0"/>
                  <a:t>, then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endParaRPr lang="en-IN" dirty="0"/>
              </a:p>
              <a:p>
                <a:pPr lvl="2"/>
                <a:r>
                  <a:rPr lang="en-IN" b="1" dirty="0"/>
                  <a:t>Proof</a:t>
                </a:r>
                <a:r>
                  <a:rPr lang="en-IN" dirty="0"/>
                  <a:t>: any value </a:t>
                </a:r>
                <a14:m>
                  <m:oMath xmlns:m="http://schemas.openxmlformats.org/officeDocument/2006/math">
                    <m:r>
                      <a:rPr lang="en-IN" b="0" i="1" smtClean="0">
                        <a:latin typeface="Cambria Math" panose="02040503050406030204" pitchFamily="18" charset="0"/>
                      </a:rPr>
                      <m:t>𝑦</m:t>
                    </m:r>
                  </m:oMath>
                </a14:m>
                <a:r>
                  <a:rPr lang="en-IN" dirty="0"/>
                  <a:t> that </a:t>
                </a:r>
                <a14:m>
                  <m:oMath xmlns:m="http://schemas.openxmlformats.org/officeDocument/2006/math">
                    <m:r>
                      <a:rPr lang="en-IN" b="0" i="1" smtClean="0">
                        <a:latin typeface="Cambria Math" panose="02040503050406030204" pitchFamily="18" charset="0"/>
                      </a:rPr>
                      <m:t>𝑌</m:t>
                    </m:r>
                  </m:oMath>
                </a14:m>
                <a:r>
                  <a:rPr lang="en-IN" dirty="0"/>
                  <a:t> takes is </a:t>
                </a:r>
                <a14:m>
                  <m:oMath xmlns:m="http://schemas.openxmlformats.org/officeDocument/2006/math">
                    <m:r>
                      <a:rPr lang="en-IN" b="0" i="1" smtClean="0">
                        <a:latin typeface="Cambria Math" panose="02040503050406030204" pitchFamily="18" charset="0"/>
                      </a:rPr>
                      <m:t>𝑐𝑥</m:t>
                    </m:r>
                  </m:oMath>
                </a14:m>
                <a:r>
                  <a:rPr lang="en-IN" dirty="0"/>
                  <a:t> for some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a:t>. Thus, we get</a:t>
                </a:r>
                <a:br>
                  <a:rPr lang="en-IN" dirty="0"/>
                </a:b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𝑐𝑥</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𝑐</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oMath>
                </a14:m>
                <a:r>
                  <a:rPr lang="en-IN" dirty="0"/>
                  <a:t> </a:t>
                </a:r>
              </a:p>
              <a:p>
                <a:r>
                  <a:rPr lang="en-IN" dirty="0"/>
                  <a:t>The expectation of a constant random variable is the constant itself</a:t>
                </a:r>
              </a:p>
              <a:p>
                <a:pPr lvl="2"/>
                <a:r>
                  <a:rPr lang="en-IN" dirty="0"/>
                  <a:t>If we have a </a:t>
                </a:r>
                <a:r>
                  <a:rPr lang="en-IN" dirty="0" err="1"/>
                  <a:t>r.v</a:t>
                </a:r>
                <a:r>
                  <a:rPr lang="en-IN" dirty="0"/>
                  <a:t>. </a:t>
                </a:r>
                <a14:m>
                  <m:oMath xmlns:m="http://schemas.openxmlformats.org/officeDocument/2006/math">
                    <m:r>
                      <a:rPr lang="en-IN" b="0" i="1" smtClean="0">
                        <a:latin typeface="Cambria Math" panose="02040503050406030204" pitchFamily="18" charset="0"/>
                      </a:rPr>
                      <m:t>𝑍</m:t>
                    </m:r>
                  </m:oMath>
                </a14:m>
                <a:r>
                  <a:rPr lang="en-IN" dirty="0"/>
                  <a:t> that always gives the same value </a:t>
                </a:r>
                <a14:m>
                  <m:oMath xmlns:m="http://schemas.openxmlformats.org/officeDocument/2006/math">
                    <m:r>
                      <a:rPr lang="en-IN" b="0" i="1" smtClean="0">
                        <a:latin typeface="Cambria Math" panose="02040503050406030204" pitchFamily="18" charset="0"/>
                      </a:rPr>
                      <m:t>𝑐</m:t>
                    </m:r>
                  </m:oMath>
                </a14:m>
                <a:r>
                  <a:rPr lang="en-IN" dirty="0"/>
                  <a:t> no matter what the outcome, then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e>
                    </m:d>
                    <m:r>
                      <a:rPr lang="en-IN" b="0" i="1" smtClean="0">
                        <a:latin typeface="Cambria Math" panose="02040503050406030204" pitchFamily="18" charset="0"/>
                        <a:ea typeface="Cambria Math" panose="02040503050406030204" pitchFamily="18" charset="0"/>
                      </a:rPr>
                      <m:t>=1</m:t>
                    </m:r>
                  </m:oMath>
                </a14:m>
                <a:r>
                  <a:rPr lang="en-IN" dirty="0"/>
                  <a:t> and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e>
                    </m:d>
                    <m:r>
                      <a:rPr lang="en-IN" b="0" i="1" smtClean="0">
                        <a:latin typeface="Cambria Math" panose="02040503050406030204" pitchFamily="18" charset="0"/>
                        <a:ea typeface="Cambria Math" panose="02040503050406030204" pitchFamily="18" charset="0"/>
                      </a:rPr>
                      <m:t>=0</m:t>
                    </m:r>
                  </m:oMath>
                </a14:m>
                <a:r>
                  <a:rPr lang="en-IN" dirty="0"/>
                  <a:t> for all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m:t>
                    </m:r>
                  </m:oMath>
                </a14:m>
                <a:r>
                  <a:rPr lang="en-IN" dirty="0"/>
                  <a:t>. Then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oMath>
                </a14:m>
                <a:endParaRPr lang="en-IN" dirty="0"/>
              </a:p>
              <a:p>
                <a:r>
                  <a:rPr lang="en-IN" dirty="0"/>
                  <a:t>For any </a:t>
                </a:r>
                <a:r>
                  <a:rPr lang="en-IN" dirty="0" err="1"/>
                  <a:t>r.v</a:t>
                </a:r>
                <a:r>
                  <a:rPr lang="en-IN" dirty="0"/>
                  <a:t>. </a:t>
                </a:r>
                <a14:m>
                  <m:oMath xmlns:m="http://schemas.openxmlformats.org/officeDocument/2006/math">
                    <m:r>
                      <a:rPr lang="en-IN" b="0" i="1" smtClean="0">
                        <a:latin typeface="Cambria Math" panose="02040503050406030204" pitchFamily="18" charset="0"/>
                      </a:rPr>
                      <m:t>𝑋</m:t>
                    </m:r>
                  </m:oMath>
                </a14:m>
                <a:r>
                  <a:rPr lang="en-IN" dirty="0"/>
                  <a:t>, we always have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=0</m:t>
                    </m:r>
                  </m:oMath>
                </a14:m>
                <a:endParaRPr lang="en-IN" dirty="0"/>
              </a:p>
              <a:p>
                <a:pPr lvl="2"/>
                <a:r>
                  <a:rPr lang="en-IN" b="1" dirty="0"/>
                  <a:t>Proof</a:t>
                </a:r>
                <a:r>
                  <a:rPr lang="en-IN" dirty="0"/>
                  <a:t>: Create a dummy random variable </a:t>
                </a:r>
                <a14:m>
                  <m:oMath xmlns:m="http://schemas.openxmlformats.org/officeDocument/2006/math">
                    <m:r>
                      <a:rPr lang="en-IN" b="0" i="1" smtClean="0">
                        <a:latin typeface="Cambria Math" panose="02040503050406030204" pitchFamily="18" charset="0"/>
                      </a:rPr>
                      <m:t>𝑍</m:t>
                    </m:r>
                  </m:oMath>
                </a14:m>
                <a:r>
                  <a:rPr lang="en-IN" dirty="0"/>
                  <a:t> that always takes the value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a:t>. Note that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a:t> is a constant (does not depend on the outcome </a:t>
                </a:r>
                <a14:m>
                  <m:oMath xmlns:m="http://schemas.openxmlformats.org/officeDocument/2006/math">
                    <m:r>
                      <a:rPr lang="en-IN" b="0" i="1" smtClean="0">
                        <a:latin typeface="Cambria Math" panose="02040503050406030204" pitchFamily="18" charset="0"/>
                      </a:rPr>
                      <m:t>𝜔</m:t>
                    </m:r>
                    <m:r>
                      <a:rPr lang="en-IN" b="0" i="1" smtClean="0">
                        <a:latin typeface="Cambria Math" panose="02040503050406030204" pitchFamily="18" charset="0"/>
                      </a:rPr>
                      <m:t>∈</m:t>
                    </m:r>
                    <m:r>
                      <m:rPr>
                        <m:sty m:val="p"/>
                      </m:rPr>
                      <a:rPr lang="en-IN" b="0" i="0" smtClean="0">
                        <a:latin typeface="Cambria Math" panose="02040503050406030204" pitchFamily="18" charset="0"/>
                      </a:rPr>
                      <m:t>Ω</m:t>
                    </m:r>
                  </m:oMath>
                </a14:m>
                <a:r>
                  <a:rPr lang="en-IN" dirty="0"/>
                  <a:t>) . Linearity gives us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𝑍</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=0</m:t>
                    </m:r>
                  </m:oMath>
                </a14:m>
                <a:endParaRPr lang="en-IN" dirty="0"/>
              </a:p>
              <a:p>
                <a:pPr lvl="2"/>
                <a:r>
                  <a:rPr lang="en-IN" b="1" dirty="0"/>
                  <a:t>Note</a:t>
                </a:r>
                <a:r>
                  <a:rPr lang="en-IN" dirty="0"/>
                  <a:t>: notation is horrible here. In the expression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1" i="1" smtClean="0">
                            <a:solidFill>
                              <a:schemeClr val="accent1"/>
                            </a:solidFill>
                            <a:latin typeface="Cambria Math" panose="02040503050406030204" pitchFamily="18" charset="0"/>
                            <a:ea typeface="Cambria Math" panose="02040503050406030204" pitchFamily="18" charset="0"/>
                          </a:rPr>
                          <m:t>𝑿</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1" i="1" smtClean="0">
                            <a:solidFill>
                              <a:srgbClr val="00B050"/>
                            </a:solidFill>
                            <a:latin typeface="Cambria Math" panose="02040503050406030204" pitchFamily="18" charset="0"/>
                            <a:ea typeface="Cambria Math" panose="02040503050406030204" pitchFamily="18" charset="0"/>
                          </a:rPr>
                          <m:t>𝑿</m:t>
                        </m:r>
                      </m:e>
                    </m:d>
                  </m:oMath>
                </a14:m>
                <a:r>
                  <a:rPr lang="en-IN" dirty="0"/>
                  <a:t>, </a:t>
                </a:r>
                <a14:m>
                  <m:oMath xmlns:m="http://schemas.openxmlformats.org/officeDocument/2006/math">
                    <m:r>
                      <a:rPr lang="en-IN" b="1" i="1" smtClean="0">
                        <a:solidFill>
                          <a:schemeClr val="accent1"/>
                        </a:solidFill>
                        <a:latin typeface="Cambria Math" panose="02040503050406030204" pitchFamily="18" charset="0"/>
                      </a:rPr>
                      <m:t>𝑿</m:t>
                    </m:r>
                  </m:oMath>
                </a14:m>
                <a:r>
                  <a:rPr lang="en-IN" dirty="0"/>
                  <a:t> and </a:t>
                </a:r>
                <a14:m>
                  <m:oMath xmlns:m="http://schemas.openxmlformats.org/officeDocument/2006/math">
                    <m:r>
                      <a:rPr lang="en-IN" b="1" i="1" smtClean="0">
                        <a:solidFill>
                          <a:srgbClr val="00B050"/>
                        </a:solidFill>
                        <a:latin typeface="Cambria Math" panose="02040503050406030204" pitchFamily="18" charset="0"/>
                      </a:rPr>
                      <m:t>𝑿</m:t>
                    </m:r>
                  </m:oMath>
                </a14:m>
                <a:r>
                  <a:rPr lang="en-IN" dirty="0"/>
                  <a:t> do not refer to two </a:t>
                </a:r>
                <a:r>
                  <a:rPr lang="en-IN" dirty="0" err="1"/>
                  <a:t>r.v.s</a:t>
                </a:r>
                <a:r>
                  <a:rPr lang="en-IN" dirty="0"/>
                  <a:t> or the same </a:t>
                </a:r>
                <a:r>
                  <a:rPr lang="en-IN" dirty="0" err="1"/>
                  <a:t>r.v</a:t>
                </a:r>
                <a:r>
                  <a:rPr lang="en-IN" dirty="0"/>
                  <a:t>. repeated. Instead, just read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oMath>
                </a14:m>
                <a:r>
                  <a:rPr lang="en-IN" dirty="0"/>
                  <a:t> as constant.</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b="-20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4</a:t>
            </a:fld>
            <a:endParaRPr lang="en-US"/>
          </a:p>
        </p:txBody>
      </p:sp>
      <p:grpSp>
        <p:nvGrpSpPr>
          <p:cNvPr id="5" name="Group 4"/>
          <p:cNvGrpSpPr/>
          <p:nvPr/>
        </p:nvGrpSpPr>
        <p:grpSpPr>
          <a:xfrm>
            <a:off x="10559737" y="2946073"/>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1" name="Rectangular Callout 10"/>
              <p:cNvSpPr/>
              <p:nvPr/>
            </p:nvSpPr>
            <p:spPr>
              <a:xfrm>
                <a:off x="1304817" y="2814691"/>
                <a:ext cx="8822563" cy="1419261"/>
              </a:xfrm>
              <a:prstGeom prst="wedgeRectCallout">
                <a:avLst>
                  <a:gd name="adj1" fmla="val 60464"/>
                  <a:gd name="adj2" fmla="val 4138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For example, if we have a fair coin and create a </a:t>
                </a:r>
                <a:r>
                  <a:rPr lang="en-IN" sz="2400" dirty="0" err="1">
                    <a:solidFill>
                      <a:schemeClr val="tx1"/>
                    </a:solidFill>
                    <a:latin typeface="+mj-lt"/>
                  </a:rPr>
                  <a:t>r.v</a:t>
                </a:r>
                <a:r>
                  <a:rPr lang="en-IN" sz="2400" dirty="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a:solidFill>
                      <a:schemeClr val="tx1"/>
                    </a:solidFill>
                    <a:latin typeface="+mj-lt"/>
                  </a:rPr>
                  <a:t> </a:t>
                </a:r>
                <a:r>
                  <a:rPr lang="en-IN" sz="2400" dirty="0" err="1">
                    <a:solidFill>
                      <a:schemeClr val="tx1"/>
                    </a:solidFill>
                    <a:latin typeface="+mj-lt"/>
                  </a:rPr>
                  <a:t>s.t.</a:t>
                </a:r>
                <a:r>
                  <a:rPr lang="en-IN" sz="2400" dirty="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=1</m:t>
                    </m:r>
                  </m:oMath>
                </a14:m>
                <a:r>
                  <a:rPr lang="en-IN" sz="2400" dirty="0">
                    <a:solidFill>
                      <a:schemeClr val="tx1"/>
                    </a:solidFill>
                    <a:latin typeface="+mj-lt"/>
                  </a:rPr>
                  <a:t> for heads and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=0</m:t>
                    </m:r>
                  </m:oMath>
                </a14:m>
                <a:r>
                  <a:rPr lang="en-IN" sz="2400" dirty="0">
                    <a:solidFill>
                      <a:schemeClr val="tx1"/>
                    </a:solidFill>
                    <a:latin typeface="+mj-lt"/>
                  </a:rPr>
                  <a:t> for tails, then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=0.5</m:t>
                    </m:r>
                  </m:oMath>
                </a14:m>
                <a:r>
                  <a:rPr lang="en-IN" sz="2400" dirty="0">
                    <a:solidFill>
                      <a:schemeClr val="tx1"/>
                    </a:solidFill>
                    <a:latin typeface="+mj-lt"/>
                  </a:rPr>
                  <a:t> (since coin is fair) and clearly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r>
                      <a:rPr lang="en-IN" sz="2400" i="1">
                        <a:solidFill>
                          <a:schemeClr val="tx1"/>
                        </a:solidFill>
                        <a:latin typeface="Cambria Math" panose="02040503050406030204" pitchFamily="18" charset="0"/>
                        <a:ea typeface="Cambria Math" panose="02040503050406030204" pitchFamily="18" charset="0"/>
                      </a:rPr>
                      <m:t>𝑋</m:t>
                    </m:r>
                  </m:oMath>
                </a14:m>
                <a:r>
                  <a:rPr lang="en-IN" sz="2400" dirty="0">
                    <a:solidFill>
                      <a:schemeClr val="tx1"/>
                    </a:solidFill>
                    <a:latin typeface="+mj-lt"/>
                  </a:rPr>
                  <a:t> is a constant that does not depend on the outcome of any toss</a:t>
                </a:r>
              </a:p>
            </p:txBody>
          </p:sp>
        </mc:Choice>
        <mc:Fallback xmlns="">
          <p:sp>
            <p:nvSpPr>
              <p:cNvPr id="11" name="Rectangular Callout 10"/>
              <p:cNvSpPr>
                <a:spLocks noRot="1" noChangeAspect="1" noMove="1" noResize="1" noEditPoints="1" noAdjustHandles="1" noChangeArrowheads="1" noChangeShapeType="1" noTextEdit="1"/>
              </p:cNvSpPr>
              <p:nvPr/>
            </p:nvSpPr>
            <p:spPr>
              <a:xfrm>
                <a:off x="1304817" y="2814691"/>
                <a:ext cx="8822563" cy="1419261"/>
              </a:xfrm>
              <a:prstGeom prst="wedgeRectCallout">
                <a:avLst>
                  <a:gd name="adj1" fmla="val 60464"/>
                  <a:gd name="adj2" fmla="val 41387"/>
                </a:avLst>
              </a:prstGeom>
              <a:blipFill>
                <a:blip r:embed="rId3"/>
                <a:stretch>
                  <a:fillRect l="-623" b="-41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31775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righ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of Expectation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b="1" dirty="0"/>
                  <a:t>Law of the Unconscious Statistician </a:t>
                </a:r>
                <a:r>
                  <a:rPr lang="en-IN" dirty="0"/>
                  <a:t>(LOTUS)</a:t>
                </a:r>
              </a:p>
              <a:p>
                <a:pPr lvl="2"/>
                <a:r>
                  <a:rPr lang="en-IN" dirty="0"/>
                  <a:t>Helps calculate expectations for complicated random variables easily</a:t>
                </a:r>
              </a:p>
              <a:p>
                <a:r>
                  <a:rPr lang="en-IN" dirty="0"/>
                  <a:t>Suppose we have random variable </a:t>
                </a:r>
                <a14:m>
                  <m:oMath xmlns:m="http://schemas.openxmlformats.org/officeDocument/2006/math">
                    <m:r>
                      <a:rPr lang="en-IN" b="0" i="1" smtClean="0">
                        <a:latin typeface="Cambria Math" panose="02040503050406030204" pitchFamily="18" charset="0"/>
                      </a:rPr>
                      <m:t>𝑋</m:t>
                    </m:r>
                  </m:oMath>
                </a14:m>
                <a:r>
                  <a:rPr lang="en-IN" dirty="0"/>
                  <a:t> whose PMF we know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𝑋</m:t>
                        </m:r>
                      </m:sub>
                    </m:sSub>
                  </m:oMath>
                </a14:m>
                <a:endParaRPr lang="en-IN" dirty="0"/>
              </a:p>
              <a:p>
                <a:r>
                  <a:rPr lang="en-IN" dirty="0"/>
                  <a:t>Suppose there is a weird function </a:t>
                </a:r>
                <a14:m>
                  <m:oMath xmlns:m="http://schemas.openxmlformats.org/officeDocument/2006/math">
                    <m:r>
                      <a:rPr lang="en-IN" b="0" i="1" smtClean="0">
                        <a:latin typeface="Cambria Math" panose="02040503050406030204" pitchFamily="18" charset="0"/>
                      </a:rPr>
                      <m:t>𝑔</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a:t> and we define a new random variable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e>
                    </m:d>
                  </m:oMath>
                </a14:m>
                <a:r>
                  <a:rPr lang="en-IN" dirty="0"/>
                  <a:t>. Can we calculate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oMath>
                </a14:m>
                <a:r>
                  <a:rPr lang="en-IN" dirty="0"/>
                  <a:t>?</a:t>
                </a:r>
              </a:p>
              <a:p>
                <a:pPr lvl="2"/>
                <a:r>
                  <a:rPr lang="en-IN" dirty="0"/>
                  <a:t>Calculating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r>
                  <a:rPr lang="en-IN" dirty="0"/>
                  <a:t> directly would require us to first get hold of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𝑌</m:t>
                        </m:r>
                      </m:sub>
                    </m:sSub>
                  </m:oMath>
                </a14:m>
                <a:r>
                  <a:rPr lang="en-IN" dirty="0"/>
                  <a:t> – difficult!</a:t>
                </a:r>
              </a:p>
              <a:p>
                <a:pPr lvl="2"/>
                <a:r>
                  <a:rPr lang="en-IN" dirty="0"/>
                  <a:t>LOTUS gives us a way to use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IN">
                            <a:latin typeface="Cambria Math" panose="02040503050406030204" pitchFamily="18" charset="0"/>
                            <a:ea typeface="Cambria Math" panose="02040503050406030204" pitchFamily="18" charset="0"/>
                          </a:rPr>
                          <m:t>𝑋</m:t>
                        </m:r>
                      </m:sub>
                    </m:sSub>
                  </m:oMath>
                </a14:m>
                <a:r>
                  <a:rPr lang="en-IN" dirty="0"/>
                  <a:t> itself to calculate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a:p>
              <a:p>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oMath>
                </a14:m>
                <a:endParaRPr lang="en-IN" dirty="0"/>
              </a:p>
              <a:p>
                <a:pPr lvl="2"/>
                <a:r>
                  <a:rPr lang="en-IN" b="1" dirty="0"/>
                  <a:t>Proof</a:t>
                </a:r>
                <a:r>
                  <a:rPr lang="en-IN" dirty="0"/>
                  <a:t>: much the same way we proved linearity of expectation</a:t>
                </a:r>
              </a:p>
              <a:p>
                <a:pPr lvl="2"/>
                <a:r>
                  <a:rPr lang="en-IN" dirty="0"/>
                  <a:t>Works no matter what </a:t>
                </a:r>
                <a:r>
                  <a:rPr lang="en-IN" dirty="0" err="1"/>
                  <a:t>r.v</a:t>
                </a:r>
                <a:r>
                  <a:rPr lang="en-IN" dirty="0"/>
                  <a:t>. </a:t>
                </a:r>
                <a14:m>
                  <m:oMath xmlns:m="http://schemas.openxmlformats.org/officeDocument/2006/math">
                    <m:r>
                      <a:rPr lang="en-IN" b="0" i="1" smtClean="0">
                        <a:latin typeface="Cambria Math" panose="02040503050406030204" pitchFamily="18" charset="0"/>
                      </a:rPr>
                      <m:t>𝑋</m:t>
                    </m:r>
                  </m:oMath>
                </a14:m>
                <a:r>
                  <a:rPr lang="en-IN" dirty="0"/>
                  <a:t> we have, no matter how complicated </a:t>
                </a:r>
                <a14:m>
                  <m:oMath xmlns:m="http://schemas.openxmlformats.org/officeDocument/2006/math">
                    <m:r>
                      <a:rPr lang="en-IN" b="0" i="1" smtClean="0">
                        <a:latin typeface="Cambria Math" panose="02040503050406030204" pitchFamily="18" charset="0"/>
                      </a:rPr>
                      <m:t>𝑔</m:t>
                    </m:r>
                  </m:oMath>
                </a14:m>
                <a:r>
                  <a:rPr lang="en-IN" dirty="0"/>
                  <a:t> is</a:t>
                </a:r>
              </a:p>
              <a:p>
                <a:pPr lvl="2"/>
                <a:r>
                  <a:rPr lang="en-IN" dirty="0"/>
                  <a:t>The function </a:t>
                </a:r>
                <a14:m>
                  <m:oMath xmlns:m="http://schemas.openxmlformats.org/officeDocument/2006/math">
                    <m:r>
                      <a:rPr lang="en-IN" b="0" i="1" smtClean="0">
                        <a:latin typeface="Cambria Math" panose="02040503050406030204" pitchFamily="18" charset="0"/>
                      </a:rPr>
                      <m:t>𝑔</m:t>
                    </m:r>
                  </m:oMath>
                </a14:m>
                <a:r>
                  <a:rPr lang="en-IN" dirty="0"/>
                  <a:t> does need to satisfy some very easy conditions – all functions we will look at in this course will satisfy these conditions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314" b="-222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5</a:t>
            </a:fld>
            <a:endParaRPr lang="en-US"/>
          </a:p>
        </p:txBody>
      </p:sp>
    </p:spTree>
    <p:extLst>
      <p:ext uri="{BB962C8B-B14F-4D97-AF65-F5344CB8AC3E}">
        <p14:creationId xmlns:p14="http://schemas.microsoft.com/office/powerpoint/2010/main" val="135646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of Expectation: Product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dirty="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are two independent random variables, then we have stronger results on them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i="1">
                        <a:latin typeface="Cambria Math" panose="02040503050406030204" pitchFamily="18" charset="0"/>
                        <a:ea typeface="Cambria Math" panose="02040503050406030204" pitchFamily="18" charset="0"/>
                      </a:rPr>
                      <m:t>𝑌</m:t>
                    </m:r>
                  </m:oMath>
                </a14:m>
                <a:endParaRPr lang="en-IN" dirty="0"/>
              </a:p>
              <a:p>
                <a:pPr lvl="2"/>
                <a:r>
                  <a:rPr lang="en-IN" b="1" dirty="0"/>
                  <a:t>Proof</a:t>
                </a:r>
                <a:r>
                  <a:rPr lang="en-IN" dirty="0"/>
                  <a:t>: Let </a:t>
                </a:r>
                <a14:m>
                  <m:oMath xmlns:m="http://schemas.openxmlformats.org/officeDocument/2006/math">
                    <m:r>
                      <a:rPr lang="en-IN">
                        <a:latin typeface="Cambria Math" panose="02040503050406030204" pitchFamily="18" charset="0"/>
                      </a:rPr>
                      <m:t>𝑍</m:t>
                    </m:r>
                    <m:r>
                      <a:rPr lang="en-IN">
                        <a:latin typeface="Cambria Math" panose="02040503050406030204" pitchFamily="18" charset="0"/>
                      </a:rPr>
                      <m:t>≜</m:t>
                    </m:r>
                    <m:r>
                      <a:rPr lang="en-IN">
                        <a:latin typeface="Cambria Math" panose="02040503050406030204" pitchFamily="18" charset="0"/>
                      </a:rPr>
                      <m:t>𝑋𝑌</m:t>
                    </m:r>
                  </m:oMath>
                </a14:m>
                <a:r>
                  <a:rPr lang="en-IN" dirty="0"/>
                  <a:t> be a new </a:t>
                </a:r>
                <a:r>
                  <a:rPr lang="en-IN" dirty="0" err="1"/>
                  <a:t>r.v</a:t>
                </a:r>
                <a:r>
                  <a:rPr lang="en-IN" dirty="0"/>
                  <a:t>.. We have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𝑍</m:t>
                        </m:r>
                      </m:e>
                    </m:d>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𝑧</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𝑍</m:t>
                            </m:r>
                          </m:sub>
                        </m:sSub>
                      </m:sub>
                      <m:sup/>
                      <m:e>
                        <m:r>
                          <a:rPr lang="en-IN">
                            <a:latin typeface="Cambria Math" panose="02040503050406030204" pitchFamily="18" charset="0"/>
                            <a:ea typeface="Cambria Math" panose="02040503050406030204" pitchFamily="18" charset="0"/>
                          </a:rPr>
                          <m:t>𝑧</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𝑍</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𝑧</m:t>
                            </m:r>
                          </m:e>
                        </m:d>
                      </m:e>
                    </m:nary>
                  </m:oMath>
                </a14:m>
                <a:r>
                  <a:rPr lang="en-IN" dirty="0"/>
                  <a:t>. Now the only possible values for </a:t>
                </a:r>
                <a14:m>
                  <m:oMath xmlns:m="http://schemas.openxmlformats.org/officeDocument/2006/math">
                    <m:r>
                      <a:rPr lang="en-IN">
                        <a:latin typeface="Cambria Math" panose="02040503050406030204" pitchFamily="18" charset="0"/>
                      </a:rPr>
                      <m:t>𝑧</m:t>
                    </m:r>
                  </m:oMath>
                </a14:m>
                <a:r>
                  <a:rPr lang="en-IN" dirty="0"/>
                  <a:t> are of the form </a:t>
                </a:r>
                <a14:m>
                  <m:oMath xmlns:m="http://schemas.openxmlformats.org/officeDocument/2006/math">
                    <m:r>
                      <a:rPr lang="en-IN" b="0" i="1" smtClean="0">
                        <a:latin typeface="Cambria Math" panose="02040503050406030204" pitchFamily="18" charset="0"/>
                      </a:rPr>
                      <m:t>𝑥𝑦</m:t>
                    </m:r>
                  </m:oMath>
                </a14:m>
                <a:r>
                  <a:rPr lang="en-IN" dirty="0"/>
                  <a:t> where </a:t>
                </a:r>
                <a14:m>
                  <m:oMath xmlns:m="http://schemas.openxmlformats.org/officeDocument/2006/math">
                    <m:r>
                      <a:rPr lang="en-IN">
                        <a:latin typeface="Cambria Math" panose="02040503050406030204" pitchFamily="18" charset="0"/>
                      </a:rPr>
                      <m:t>𝑥</m:t>
                    </m:r>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𝑆</m:t>
                        </m:r>
                      </m:e>
                      <m:sub>
                        <m:r>
                          <a:rPr lang="en-IN">
                            <a:latin typeface="Cambria Math" panose="02040503050406030204" pitchFamily="18" charset="0"/>
                          </a:rPr>
                          <m:t>𝑋</m:t>
                        </m:r>
                      </m:sub>
                    </m:sSub>
                    <m:r>
                      <a:rPr lang="en-IN">
                        <a:latin typeface="Cambria Math" panose="02040503050406030204" pitchFamily="18" charset="0"/>
                      </a:rPr>
                      <m:t>,</m:t>
                    </m:r>
                    <m:r>
                      <a:rPr lang="en-IN">
                        <a:latin typeface="Cambria Math" panose="02040503050406030204" pitchFamily="18" charset="0"/>
                      </a:rPr>
                      <m:t>𝑦</m:t>
                    </m:r>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𝑆</m:t>
                        </m:r>
                      </m:e>
                      <m:sub>
                        <m:r>
                          <a:rPr lang="en-IN">
                            <a:latin typeface="Cambria Math" panose="02040503050406030204" pitchFamily="18" charset="0"/>
                          </a:rPr>
                          <m:t>𝑌</m:t>
                        </m:r>
                      </m:sub>
                    </m:sSub>
                  </m:oMath>
                </a14:m>
                <a:r>
                  <a:rPr lang="en-IN" dirty="0"/>
                  <a:t>. </a:t>
                </a:r>
              </a:p>
              <a:p>
                <a:pPr lvl="2"/>
                <a:r>
                  <a:rPr lang="en-IN" dirty="0"/>
                  <a:t>Thus, we have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𝑍</m:t>
                    </m:r>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b="0" i="1" smtClean="0">
                                <a:latin typeface="Cambria Math" panose="02040503050406030204" pitchFamily="18" charset="0"/>
                                <a:ea typeface="Cambria Math" panose="02040503050406030204" pitchFamily="18" charset="0"/>
                              </a:rPr>
                              <m:t>𝑥𝑦</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oMath>
                </a14:m>
                <a:r>
                  <a:rPr lang="en-IN" b="1" dirty="0"/>
                  <a:t>. </a:t>
                </a:r>
                <a:r>
                  <a:rPr lang="en-IN" dirty="0"/>
                  <a:t>Note that even if  multiple ways of getting a value </a:t>
                </a:r>
                <a14:m>
                  <m:oMath xmlns:m="http://schemas.openxmlformats.org/officeDocument/2006/math">
                    <m:r>
                      <a:rPr lang="en-IN">
                        <a:latin typeface="Cambria Math" panose="02040503050406030204" pitchFamily="18" charset="0"/>
                      </a:rPr>
                      <m:t>𝑧</m:t>
                    </m:r>
                  </m:oMath>
                </a14:m>
                <a:r>
                  <a:rPr lang="en-IN" dirty="0"/>
                  <a:t>, all have been taken into account.</a:t>
                </a:r>
              </a:p>
              <a:p>
                <a:pPr lvl="2"/>
                <a:r>
                  <a:rPr lang="en-IN" dirty="0"/>
                  <a:t>Using independence gives us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𝑍</m:t>
                    </m:r>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𝑥𝑦</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oMath>
                </a14:m>
                <a:endParaRPr lang="en-IN" b="1" dirty="0"/>
              </a:p>
              <a:p>
                <a:pPr lvl="2"/>
                <a14:m>
                  <m:oMath xmlns:m="http://schemas.openxmlformats.org/officeDocument/2006/math">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e>
                            </m:d>
                          </m:e>
                        </m:nary>
                      </m:e>
                    </m:d>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e>
                            </m:d>
                          </m:e>
                        </m:nary>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a:p>
              <a:p>
                <a:r>
                  <a:rPr lang="en-IN" b="1" dirty="0"/>
                  <a:t>Warning</a:t>
                </a:r>
                <a:r>
                  <a:rPr lang="en-IN" dirty="0"/>
                  <a:t>: this result crucially uses independence: may fail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a:t> are not independent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68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6</a:t>
            </a:fld>
            <a:endParaRPr lang="en-US"/>
          </a:p>
        </p:txBody>
      </p:sp>
    </p:spTree>
    <p:extLst>
      <p:ext uri="{BB962C8B-B14F-4D97-AF65-F5344CB8AC3E}">
        <p14:creationId xmlns:p14="http://schemas.microsoft.com/office/powerpoint/2010/main" val="62748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Sample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lstStyle/>
              <a:p>
                <a:r>
                  <a:rPr lang="en-IN" dirty="0"/>
                  <a:t>Suppose we have a </a:t>
                </a:r>
                <a:r>
                  <a:rPr lang="en-IN" dirty="0" err="1"/>
                  <a:t>r.v</a:t>
                </a:r>
                <a:r>
                  <a:rPr lang="en-IN" dirty="0"/>
                  <a:t>. </a:t>
                </a:r>
                <a14:m>
                  <m:oMath xmlns:m="http://schemas.openxmlformats.org/officeDocument/2006/math">
                    <m:r>
                      <a:rPr lang="en-IN" b="0" i="1" smtClean="0">
                        <a:latin typeface="Cambria Math" panose="02040503050406030204" pitchFamily="18" charset="0"/>
                      </a:rPr>
                      <m:t>𝑋</m:t>
                    </m:r>
                  </m:oMath>
                </a14:m>
                <a:r>
                  <a:rPr lang="en-IN" dirty="0"/>
                  <a:t> and we sample it again and again, say </a:t>
                </a:r>
                <a14:m>
                  <m:oMath xmlns:m="http://schemas.openxmlformats.org/officeDocument/2006/math">
                    <m:r>
                      <a:rPr lang="en-IN" b="0" i="1" smtClean="0">
                        <a:latin typeface="Cambria Math" panose="02040503050406030204" pitchFamily="18" charset="0"/>
                      </a:rPr>
                      <m:t>𝑛</m:t>
                    </m:r>
                  </m:oMath>
                </a14:m>
                <a:r>
                  <a:rPr lang="en-IN" dirty="0"/>
                  <a:t> times</a:t>
                </a:r>
              </a:p>
              <a:p>
                <a:pPr lvl="2"/>
                <a:r>
                  <a:rPr lang="en-IN" dirty="0"/>
                  <a:t>E.g. we have a dice/coin and we throw/toss it again and again</a:t>
                </a:r>
              </a:p>
              <a:p>
                <a:pPr lvl="2"/>
                <a:r>
                  <a:rPr lang="en-IN" dirty="0"/>
                  <a:t>Make sure that samples are independent of each other</a:t>
                </a:r>
              </a:p>
              <a:p>
                <a:pPr lvl="3"/>
                <a:r>
                  <a:rPr lang="en-IN" dirty="0"/>
                  <a:t>For example in the coin case, do toss the coin fairly </a:t>
                </a:r>
                <a14:m>
                  <m:oMath xmlns:m="http://schemas.openxmlformats.org/officeDocument/2006/math">
                    <m:r>
                      <a:rPr lang="en-IN" b="0" i="1" smtClean="0">
                        <a:latin typeface="Cambria Math" panose="02040503050406030204" pitchFamily="18" charset="0"/>
                      </a:rPr>
                      <m:t>𝑛</m:t>
                    </m:r>
                  </m:oMath>
                </a14:m>
                <a:r>
                  <a:rPr lang="en-IN" dirty="0"/>
                  <a:t> times – do not just toss it once and then blindly repeat the value of the first toss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 </m:t>
                    </m:r>
                  </m:oMath>
                </a14:m>
                <a:r>
                  <a:rPr lang="en-IN" dirty="0"/>
                  <a:t>times</a:t>
                </a:r>
              </a:p>
              <a:p>
                <a:pPr lvl="2"/>
                <a:r>
                  <a:rPr lang="en-IN" dirty="0"/>
                  <a:t>Using the values obtained in these repeated samples, say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oMath>
                </a14:m>
                <a:r>
                  <a:rPr lang="en-IN" dirty="0"/>
                  <a:t>, we can get a very good estimate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a:t> if </a:t>
                </a:r>
                <a14:m>
                  <m:oMath xmlns:m="http://schemas.openxmlformats.org/officeDocument/2006/math">
                    <m:r>
                      <a:rPr lang="en-IN" b="0" i="1" smtClean="0">
                        <a:latin typeface="Cambria Math" panose="02040503050406030204" pitchFamily="18" charset="0"/>
                      </a:rPr>
                      <m:t>𝑛</m:t>
                    </m:r>
                  </m:oMath>
                </a14:m>
                <a:r>
                  <a:rPr lang="en-IN" dirty="0"/>
                  <a:t> is sufficiently large </a:t>
                </a:r>
              </a:p>
              <a:p>
                <a:pPr lvl="2"/>
                <a:r>
                  <a:rPr lang="en-IN" dirty="0"/>
                  <a:t>Called </a:t>
                </a:r>
                <a:r>
                  <a:rPr lang="en-IN" i="0" dirty="0"/>
                  <a:t>sample mean</a:t>
                </a:r>
                <a:r>
                  <a:rPr lang="en-IN" dirty="0"/>
                  <a:t>, or </a:t>
                </a:r>
                <a:r>
                  <a:rPr lang="en-IN" i="0" dirty="0"/>
                  <a:t>sample expectation</a:t>
                </a:r>
                <a:r>
                  <a:rPr lang="en-IN" dirty="0"/>
                  <a:t>, or </a:t>
                </a:r>
                <a:r>
                  <a:rPr lang="en-IN" i="0" dirty="0"/>
                  <a:t>empirical mean</a:t>
                </a:r>
                <a:endParaRPr lang="en-IN" dirty="0"/>
              </a:p>
              <a:p>
                <a:pPr algn="ctr"/>
                <a14:m>
                  <m:oMath xmlns:m="http://schemas.openxmlformats.org/officeDocument/2006/math">
                    <m:acc>
                      <m:accPr>
                        <m:chr m:val="̂"/>
                        <m:ctrlPr>
                          <a:rPr lang="en-IN" i="1" dirty="0">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𝔼</m:t>
                        </m:r>
                      </m:e>
                    </m:acc>
                    <m:r>
                      <a:rPr lang="en-IN" i="1" dirty="0">
                        <a:latin typeface="Cambria Math" panose="02040503050406030204" pitchFamily="18" charset="0"/>
                        <a:ea typeface="Cambria Math" panose="02040503050406030204" pitchFamily="18" charset="0"/>
                      </a:rPr>
                      <m:t>𝑋</m:t>
                    </m:r>
                    <m:r>
                      <a:rPr lang="en-IN" b="0" i="1" dirty="0" smtClean="0">
                        <a:latin typeface="Cambria Math" panose="02040503050406030204" pitchFamily="18" charset="0"/>
                        <a:ea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𝑋</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𝑛</m:t>
                        </m:r>
                      </m:den>
                    </m:f>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e>
                    </m:nary>
                  </m:oMath>
                </a14:m>
                <a:r>
                  <a:rPr lang="en-IN" dirty="0"/>
                  <a:t> </a:t>
                </a:r>
              </a:p>
              <a:p>
                <a:r>
                  <a:rPr lang="en-IN" b="1" dirty="0"/>
                  <a:t>Note</a:t>
                </a:r>
                <a:r>
                  <a:rPr lang="en-IN" dirty="0"/>
                  <a:t>: sample mean can give answers that need careful analysis</a:t>
                </a:r>
                <a:endParaRPr lang="en-IN" i="0"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r="-122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7</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0679" y="245963"/>
            <a:ext cx="1731319" cy="1731319"/>
          </a:xfrm>
          <a:prstGeom prst="rect">
            <a:avLst/>
          </a:prstGeom>
        </p:spPr>
      </p:pic>
      <p:sp>
        <p:nvSpPr>
          <p:cNvPr id="6" name="Rectangular Callout 5"/>
          <p:cNvSpPr/>
          <p:nvPr/>
        </p:nvSpPr>
        <p:spPr>
          <a:xfrm>
            <a:off x="1655545" y="266494"/>
            <a:ext cx="8730904" cy="1182311"/>
          </a:xfrm>
          <a:prstGeom prst="wedgeRectCallout">
            <a:avLst>
              <a:gd name="adj1" fmla="val 59553"/>
              <a:gd name="adj2" fmla="val 4181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Indeed! </a:t>
            </a:r>
            <a:r>
              <a:rPr lang="en-US" sz="2400" dirty="0">
                <a:solidFill>
                  <a:schemeClr val="tx1"/>
                </a:solidFill>
                <a:latin typeface="+mj-lt"/>
              </a:rPr>
              <a:t>If we ask 1000 random Indians, how many children they have, the sample mean might come out to be 2.35. However, no Indian can have 2.35 children since number of children has to be an integer!</a:t>
            </a:r>
          </a:p>
        </p:txBody>
      </p:sp>
      <p:grpSp>
        <p:nvGrpSpPr>
          <p:cNvPr id="7" name="Group 6"/>
          <p:cNvGrpSpPr/>
          <p:nvPr/>
        </p:nvGrpSpPr>
        <p:grpSpPr>
          <a:xfrm>
            <a:off x="10385076" y="2108664"/>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2396690" y="1848052"/>
            <a:ext cx="7556029" cy="1548492"/>
          </a:xfrm>
          <a:prstGeom prst="wedgeRectCallout">
            <a:avLst>
              <a:gd name="adj1" fmla="val 61356"/>
              <a:gd name="adj2" fmla="val 3890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Yes, that is why we warned not to take expectation/sample mean literally. All that your experiment tells you is that most Indians have </a:t>
            </a:r>
            <a:r>
              <a:rPr lang="en-IN" sz="2400" i="1" dirty="0">
                <a:solidFill>
                  <a:schemeClr val="tx1"/>
                </a:solidFill>
                <a:latin typeface="+mj-lt"/>
              </a:rPr>
              <a:t>around</a:t>
            </a:r>
            <a:r>
              <a:rPr lang="en-IN" sz="2400" dirty="0">
                <a:solidFill>
                  <a:schemeClr val="tx1"/>
                </a:solidFill>
                <a:latin typeface="+mj-lt"/>
              </a:rPr>
              <a:t> 2.35 children. Some may have much more (e.g. 7) or much less (e.g. 0) but they are usually rarer</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197626" y="4131495"/>
            <a:ext cx="1730672" cy="1730672"/>
          </a:xfrm>
          <a:prstGeom prst="rect">
            <a:avLst/>
          </a:prstGeom>
        </p:spPr>
      </p:pic>
      <mc:AlternateContent xmlns:mc="http://schemas.openxmlformats.org/markup-compatibility/2006" xmlns:a14="http://schemas.microsoft.com/office/drawing/2010/main">
        <mc:Choice Requires="a14">
          <p:sp>
            <p:nvSpPr>
              <p:cNvPr id="15" name="Rectangular Callout 14"/>
              <p:cNvSpPr/>
              <p:nvPr/>
            </p:nvSpPr>
            <p:spPr>
              <a:xfrm>
                <a:off x="1578543" y="3548509"/>
                <a:ext cx="8807367" cy="1690147"/>
              </a:xfrm>
              <a:prstGeom prst="wedgeRectCallout">
                <a:avLst>
                  <a:gd name="adj1" fmla="val 58594"/>
                  <a:gd name="adj2" fmla="val 5092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mj-lt"/>
                  </a:rPr>
                  <a:t>Interesting fact</a:t>
                </a:r>
                <a:r>
                  <a:rPr lang="en-IN" sz="2400" dirty="0">
                    <a:solidFill>
                      <a:schemeClr val="tx1"/>
                    </a:solidFill>
                    <a:latin typeface="+mj-lt"/>
                  </a:rPr>
                  <a:t>: the sample mean is the point which is the closest to all samples in terms of squared distance (</a:t>
                </a:r>
                <a:r>
                  <a:rPr lang="en-IN" sz="2400" b="1" dirty="0">
                    <a:solidFill>
                      <a:schemeClr val="tx1"/>
                    </a:solidFill>
                    <a:latin typeface="+mj-lt"/>
                  </a:rPr>
                  <a:t>Proof</a:t>
                </a:r>
                <a:r>
                  <a:rPr lang="en-IN" sz="2400" dirty="0">
                    <a:solidFill>
                      <a:schemeClr val="tx1"/>
                    </a:solidFill>
                    <a:latin typeface="+mj-lt"/>
                  </a:rPr>
                  <a:t>: use first order optimality)</a:t>
                </a:r>
                <a:br>
                  <a:rPr lang="en-IN" sz="2400" dirty="0">
                    <a:solidFill>
                      <a:schemeClr val="tx1"/>
                    </a:solidFill>
                    <a:latin typeface="+mj-lt"/>
                  </a:rPr>
                </a:br>
                <a14:m>
                  <m:oMathPara xmlns:m="http://schemas.openxmlformats.org/officeDocument/2006/math">
                    <m:oMathParaPr>
                      <m:jc m:val="centerGroup"/>
                    </m:oMathParaPr>
                    <m:oMath xmlns:m="http://schemas.openxmlformats.org/officeDocument/2006/math">
                      <m:acc>
                        <m:accPr>
                          <m:chr m:val="̂"/>
                          <m:ctrlPr>
                            <a:rPr lang="en-IN" sz="2400" b="0" i="1" smtClean="0">
                              <a:solidFill>
                                <a:schemeClr val="tx1"/>
                              </a:solidFill>
                              <a:latin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𝔼</m:t>
                          </m:r>
                        </m:e>
                      </m:acc>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func>
                        <m:funcPr>
                          <m:ctrlPr>
                            <a:rPr lang="en-IN" sz="2400" b="0" i="1" dirty="0" smtClean="0">
                              <a:solidFill>
                                <a:schemeClr val="tx1"/>
                              </a:solidFill>
                              <a:latin typeface="Cambria Math" panose="02040503050406030204" pitchFamily="18" charset="0"/>
                            </a:rPr>
                          </m:ctrlPr>
                        </m:funcPr>
                        <m:fName>
                          <m:r>
                            <m:rPr>
                              <m:sty m:val="p"/>
                            </m:rPr>
                            <a:rPr lang="en-IN" sz="2400" b="0" i="0" dirty="0" smtClean="0">
                              <a:solidFill>
                                <a:schemeClr val="tx1"/>
                              </a:solidFill>
                              <a:latin typeface="Cambria Math" panose="02040503050406030204" pitchFamily="18" charset="0"/>
                            </a:rPr>
                            <m:t>arg</m:t>
                          </m:r>
                        </m:fName>
                        <m:e>
                          <m:func>
                            <m:funcPr>
                              <m:ctrlPr>
                                <a:rPr lang="en-IN" sz="2400" b="0" i="1" dirty="0" smtClean="0">
                                  <a:solidFill>
                                    <a:schemeClr val="tx1"/>
                                  </a:solidFill>
                                  <a:latin typeface="Cambria Math" panose="02040503050406030204" pitchFamily="18" charset="0"/>
                                </a:rPr>
                              </m:ctrlPr>
                            </m:funcPr>
                            <m:fName>
                              <m:limLow>
                                <m:limLowPr>
                                  <m:ctrlPr>
                                    <a:rPr lang="en-IN" sz="2400" b="0" i="1" dirty="0" smtClean="0">
                                      <a:solidFill>
                                        <a:schemeClr val="tx1"/>
                                      </a:solidFill>
                                      <a:latin typeface="Cambria Math" panose="02040503050406030204" pitchFamily="18" charset="0"/>
                                    </a:rPr>
                                  </m:ctrlPr>
                                </m:limLowPr>
                                <m:e>
                                  <m:r>
                                    <m:rPr>
                                      <m:sty m:val="p"/>
                                    </m:rPr>
                                    <a:rPr lang="en-IN" sz="2400" b="0" i="0" dirty="0" smtClean="0">
                                      <a:solidFill>
                                        <a:schemeClr val="tx1"/>
                                      </a:solidFill>
                                      <a:latin typeface="Cambria Math" panose="02040503050406030204" pitchFamily="18" charset="0"/>
                                    </a:rPr>
                                    <m:t>min</m:t>
                                  </m:r>
                                </m:e>
                                <m:lim>
                                  <m:r>
                                    <a:rPr lang="en-IN" sz="2400" b="0" i="1" dirty="0" smtClean="0">
                                      <a:solidFill>
                                        <a:schemeClr val="tx1"/>
                                      </a:solidFill>
                                      <a:latin typeface="Cambria Math" panose="02040503050406030204" pitchFamily="18" charset="0"/>
                                    </a:rPr>
                                    <m:t>𝑐</m:t>
                                  </m:r>
                                </m:lim>
                              </m:limLow>
                            </m:fName>
                            <m:e>
                              <m:nary>
                                <m:naryPr>
                                  <m:chr m:val="∑"/>
                                  <m:limLoc m:val="subSup"/>
                                  <m:ctrlPr>
                                    <a:rPr lang="en-IN" sz="2400" b="0" i="1" dirty="0" smtClean="0">
                                      <a:solidFill>
                                        <a:schemeClr val="tx1"/>
                                      </a:solidFill>
                                      <a:latin typeface="Cambria Math" panose="02040503050406030204" pitchFamily="18" charset="0"/>
                                    </a:rPr>
                                  </m:ctrlPr>
                                </m:naryPr>
                                <m:sub>
                                  <m:r>
                                    <m:rPr>
                                      <m:brk m:alnAt="25"/>
                                    </m:rPr>
                                    <a:rPr lang="en-IN" sz="2400" b="0" i="1" dirty="0" smtClean="0">
                                      <a:solidFill>
                                        <a:schemeClr val="tx1"/>
                                      </a:solidFill>
                                      <a:latin typeface="Cambria Math" panose="02040503050406030204" pitchFamily="18" charset="0"/>
                                    </a:rPr>
                                    <m:t>𝑖</m:t>
                                  </m:r>
                                  <m:r>
                                    <a:rPr lang="en-IN" sz="2400" b="0" i="1" dirty="0" smtClean="0">
                                      <a:solidFill>
                                        <a:schemeClr val="tx1"/>
                                      </a:solidFill>
                                      <a:latin typeface="Cambria Math" panose="02040503050406030204" pitchFamily="18" charset="0"/>
                                    </a:rPr>
                                    <m:t>=1</m:t>
                                  </m:r>
                                </m:sub>
                                <m:sup>
                                  <m:r>
                                    <a:rPr lang="en-IN" sz="2400" b="0" i="1" dirty="0" smtClean="0">
                                      <a:solidFill>
                                        <a:schemeClr val="tx1"/>
                                      </a:solidFill>
                                      <a:latin typeface="Cambria Math" panose="02040503050406030204" pitchFamily="18" charset="0"/>
                                    </a:rPr>
                                    <m:t>𝑛</m:t>
                                  </m:r>
                                </m:sup>
                                <m:e>
                                  <m:sSup>
                                    <m:sSupPr>
                                      <m:ctrlPr>
                                        <a:rPr lang="en-IN" sz="2400" b="0" i="1" dirty="0" smtClean="0">
                                          <a:solidFill>
                                            <a:schemeClr val="tx1"/>
                                          </a:solidFill>
                                          <a:latin typeface="Cambria Math" panose="02040503050406030204" pitchFamily="18" charset="0"/>
                                        </a:rPr>
                                      </m:ctrlPr>
                                    </m:sSupPr>
                                    <m:e>
                                      <m:d>
                                        <m:dPr>
                                          <m:ctrlPr>
                                            <a:rPr lang="en-IN" sz="2400" b="0" i="1" dirty="0" smtClean="0">
                                              <a:solidFill>
                                                <a:schemeClr val="tx1"/>
                                              </a:solidFill>
                                              <a:latin typeface="Cambria Math" panose="02040503050406030204" pitchFamily="18" charset="0"/>
                                            </a:rPr>
                                          </m:ctrlPr>
                                        </m:dPr>
                                        <m:e>
                                          <m:sSub>
                                            <m:sSubPr>
                                              <m:ctrlPr>
                                                <a:rPr lang="en-IN" sz="2400" b="0" i="1" dirty="0" smtClean="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𝑥</m:t>
                                              </m:r>
                                            </m:e>
                                            <m:sub>
                                              <m:r>
                                                <a:rPr lang="en-IN" sz="2400" b="0" i="1" dirty="0" smtClean="0">
                                                  <a:solidFill>
                                                    <a:schemeClr val="tx1"/>
                                                  </a:solidFill>
                                                  <a:latin typeface="Cambria Math" panose="02040503050406030204" pitchFamily="18" charset="0"/>
                                                </a:rPr>
                                                <m:t>𝑖</m:t>
                                              </m:r>
                                            </m:sub>
                                          </m:sSub>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𝑐</m:t>
                                          </m:r>
                                        </m:e>
                                      </m:d>
                                    </m:e>
                                    <m:sup>
                                      <m:r>
                                        <a:rPr lang="en-IN" sz="2400" b="0" i="1" dirty="0" smtClean="0">
                                          <a:solidFill>
                                            <a:schemeClr val="tx1"/>
                                          </a:solidFill>
                                          <a:latin typeface="Cambria Math" panose="02040503050406030204" pitchFamily="18" charset="0"/>
                                        </a:rPr>
                                        <m:t>2</m:t>
                                      </m:r>
                                    </m:sup>
                                  </m:sSup>
                                </m:e>
                              </m:nary>
                            </m:e>
                          </m:func>
                        </m:e>
                      </m:func>
                    </m:oMath>
                  </m:oMathPara>
                </a14:m>
                <a:endParaRPr lang="en-US"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1578543" y="3548509"/>
                <a:ext cx="8807367" cy="1690147"/>
              </a:xfrm>
              <a:prstGeom prst="wedgeRectCallout">
                <a:avLst>
                  <a:gd name="adj1" fmla="val 58594"/>
                  <a:gd name="adj2" fmla="val 50921"/>
                </a:avLst>
              </a:prstGeom>
              <a:blipFill>
                <a:blip r:embed="rId5"/>
                <a:stretch>
                  <a:fillRect l="-698"/>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ular Callout 15"/>
              <p:cNvSpPr/>
              <p:nvPr/>
            </p:nvSpPr>
            <p:spPr>
              <a:xfrm>
                <a:off x="1578543" y="5390621"/>
                <a:ext cx="8806533" cy="1182253"/>
              </a:xfrm>
              <a:prstGeom prst="wedgeRectCallout">
                <a:avLst>
                  <a:gd name="adj1" fmla="val 58594"/>
                  <a:gd name="adj2" fmla="val -5084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mj-lt"/>
                  </a:rPr>
                  <a:t>Interesting fact</a:t>
                </a:r>
                <a:r>
                  <a:rPr lang="en-IN" sz="2400" dirty="0">
                    <a:solidFill>
                      <a:schemeClr val="tx1"/>
                    </a:solidFill>
                    <a:latin typeface="+mj-lt"/>
                  </a:rPr>
                  <a:t>: even the mean itself satisfies the nice property</a:t>
                </a:r>
                <a:br>
                  <a:rPr lang="en-IN" sz="2400" dirty="0">
                    <a:solidFill>
                      <a:schemeClr val="tx1"/>
                    </a:solidFill>
                    <a:latin typeface="+mj-lt"/>
                  </a:rPr>
                </a:b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func>
                        <m:funcPr>
                          <m:ctrlPr>
                            <a:rPr lang="en-IN" sz="2400" b="0" i="1" dirty="0" smtClean="0">
                              <a:solidFill>
                                <a:schemeClr val="tx1"/>
                              </a:solidFill>
                              <a:latin typeface="Cambria Math" panose="02040503050406030204" pitchFamily="18" charset="0"/>
                            </a:rPr>
                          </m:ctrlPr>
                        </m:funcPr>
                        <m:fName>
                          <m:r>
                            <m:rPr>
                              <m:sty m:val="p"/>
                            </m:rPr>
                            <a:rPr lang="en-IN" sz="2400" b="0" i="0" dirty="0" smtClean="0">
                              <a:solidFill>
                                <a:schemeClr val="tx1"/>
                              </a:solidFill>
                              <a:latin typeface="Cambria Math" panose="02040503050406030204" pitchFamily="18" charset="0"/>
                            </a:rPr>
                            <m:t>arg</m:t>
                          </m:r>
                        </m:fName>
                        <m:e>
                          <m:func>
                            <m:funcPr>
                              <m:ctrlPr>
                                <a:rPr lang="en-IN" sz="2400" b="0" i="1" dirty="0" smtClean="0">
                                  <a:solidFill>
                                    <a:schemeClr val="tx1"/>
                                  </a:solidFill>
                                  <a:latin typeface="Cambria Math" panose="02040503050406030204" pitchFamily="18" charset="0"/>
                                </a:rPr>
                              </m:ctrlPr>
                            </m:funcPr>
                            <m:fName>
                              <m:limLow>
                                <m:limLowPr>
                                  <m:ctrlPr>
                                    <a:rPr lang="en-IN" sz="2400" b="0" i="1" dirty="0" smtClean="0">
                                      <a:solidFill>
                                        <a:schemeClr val="tx1"/>
                                      </a:solidFill>
                                      <a:latin typeface="Cambria Math" panose="02040503050406030204" pitchFamily="18" charset="0"/>
                                    </a:rPr>
                                  </m:ctrlPr>
                                </m:limLowPr>
                                <m:e>
                                  <m:r>
                                    <m:rPr>
                                      <m:sty m:val="p"/>
                                    </m:rPr>
                                    <a:rPr lang="en-IN" sz="2400" b="0" i="0" dirty="0" smtClean="0">
                                      <a:solidFill>
                                        <a:schemeClr val="tx1"/>
                                      </a:solidFill>
                                      <a:latin typeface="Cambria Math" panose="02040503050406030204" pitchFamily="18" charset="0"/>
                                    </a:rPr>
                                    <m:t>min</m:t>
                                  </m:r>
                                </m:e>
                                <m:lim>
                                  <m:r>
                                    <a:rPr lang="en-IN" sz="2400" b="0" i="1" dirty="0" smtClean="0">
                                      <a:solidFill>
                                        <a:schemeClr val="tx1"/>
                                      </a:solidFill>
                                      <a:latin typeface="Cambria Math" panose="02040503050406030204" pitchFamily="18" charset="0"/>
                                    </a:rPr>
                                    <m:t>𝑐</m:t>
                                  </m:r>
                                </m:lim>
                              </m:limLow>
                            </m:fName>
                            <m:e>
                              <m:r>
                                <a:rPr lang="en-IN" sz="2400" b="0" i="1" dirty="0"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dirty="0" smtClean="0">
                                      <a:solidFill>
                                        <a:schemeClr val="tx1"/>
                                      </a:solidFill>
                                      <a:latin typeface="Cambria Math" panose="02040503050406030204" pitchFamily="18" charset="0"/>
                                      <a:ea typeface="Cambria Math" panose="02040503050406030204" pitchFamily="18" charset="0"/>
                                    </a:rPr>
                                  </m:ctrlPr>
                                </m:dPr>
                                <m:e>
                                  <m:sSup>
                                    <m:sSupPr>
                                      <m:ctrlPr>
                                        <a:rPr lang="en-IN" sz="2400" b="0" i="1" dirty="0" smtClean="0">
                                          <a:solidFill>
                                            <a:schemeClr val="tx1"/>
                                          </a:solidFill>
                                          <a:latin typeface="Cambria Math" panose="02040503050406030204" pitchFamily="18" charset="0"/>
                                          <a:ea typeface="Cambria Math" panose="02040503050406030204" pitchFamily="18" charset="0"/>
                                        </a:rPr>
                                      </m:ctrlPr>
                                    </m:sSupPr>
                                    <m:e>
                                      <m:d>
                                        <m:dPr>
                                          <m:ctrlPr>
                                            <a:rPr lang="en-IN" sz="2400" b="0" i="1" dirty="0" smtClean="0">
                                              <a:solidFill>
                                                <a:schemeClr val="tx1"/>
                                              </a:solidFill>
                                              <a:latin typeface="Cambria Math" panose="02040503050406030204" pitchFamily="18" charset="0"/>
                                              <a:ea typeface="Cambria Math" panose="02040503050406030204" pitchFamily="18" charset="0"/>
                                            </a:rPr>
                                          </m:ctrlPr>
                                        </m:dPr>
                                        <m:e>
                                          <m:r>
                                            <a:rPr lang="en-IN" sz="2400" b="0" i="1" dirty="0" smtClean="0">
                                              <a:solidFill>
                                                <a:schemeClr val="tx1"/>
                                              </a:solidFill>
                                              <a:latin typeface="Cambria Math" panose="02040503050406030204" pitchFamily="18" charset="0"/>
                                              <a:ea typeface="Cambria Math" panose="02040503050406030204" pitchFamily="18" charset="0"/>
                                            </a:rPr>
                                            <m:t>𝑋</m:t>
                                          </m:r>
                                          <m:r>
                                            <a:rPr lang="en-IN" sz="2400" b="0" i="1" dirty="0" smtClean="0">
                                              <a:solidFill>
                                                <a:schemeClr val="tx1"/>
                                              </a:solidFill>
                                              <a:latin typeface="Cambria Math" panose="02040503050406030204" pitchFamily="18" charset="0"/>
                                              <a:ea typeface="Cambria Math" panose="02040503050406030204" pitchFamily="18" charset="0"/>
                                            </a:rPr>
                                            <m:t>−</m:t>
                                          </m:r>
                                          <m:r>
                                            <a:rPr lang="en-IN" sz="2400" b="0" i="1" dirty="0" smtClean="0">
                                              <a:solidFill>
                                                <a:schemeClr val="tx1"/>
                                              </a:solidFill>
                                              <a:latin typeface="Cambria Math" panose="02040503050406030204" pitchFamily="18" charset="0"/>
                                              <a:ea typeface="Cambria Math" panose="02040503050406030204" pitchFamily="18" charset="0"/>
                                            </a:rPr>
                                            <m:t>𝑐</m:t>
                                          </m:r>
                                        </m:e>
                                      </m:d>
                                    </m:e>
                                    <m:sup>
                                      <m:r>
                                        <a:rPr lang="en-IN" sz="2400" b="0" i="1" dirty="0" smtClean="0">
                                          <a:solidFill>
                                            <a:schemeClr val="tx1"/>
                                          </a:solidFill>
                                          <a:latin typeface="Cambria Math" panose="02040503050406030204" pitchFamily="18" charset="0"/>
                                          <a:ea typeface="Cambria Math" panose="02040503050406030204" pitchFamily="18" charset="0"/>
                                        </a:rPr>
                                        <m:t>2</m:t>
                                      </m:r>
                                    </m:sup>
                                  </m:sSup>
                                </m:e>
                              </m:d>
                            </m:e>
                          </m:func>
                        </m:e>
                      </m:func>
                    </m:oMath>
                  </m:oMathPara>
                </a14:m>
                <a:endParaRPr lang="en-US" sz="2400" dirty="0">
                  <a:solidFill>
                    <a:schemeClr val="tx1"/>
                  </a:solidFill>
                  <a:latin typeface="+mj-lt"/>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1578543" y="5390621"/>
                <a:ext cx="8806533" cy="1182253"/>
              </a:xfrm>
              <a:prstGeom prst="wedgeRectCallout">
                <a:avLst>
                  <a:gd name="adj1" fmla="val 58594"/>
                  <a:gd name="adj2" fmla="val -50847"/>
                </a:avLst>
              </a:prstGeom>
              <a:blipFill>
                <a:blip r:embed="rId6"/>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3110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par>
                          <p:cTn id="55" fill="hold">
                            <p:stCondLst>
                              <p:cond delay="0"/>
                            </p:stCondLst>
                            <p:childTnLst>
                              <p:par>
                                <p:cTn id="56" presetID="22" presetClass="entr" presetSubtype="2"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right)">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right)">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animBg="1"/>
      <p:bldP spid="13" grpId="0" uiExpand="1"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 of a Random Variable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a:t>The mode of a random variable is simply the value(s) that the </a:t>
                </a:r>
                <a:r>
                  <a:rPr lang="en-IN" dirty="0" err="1"/>
                  <a:t>r.v</a:t>
                </a:r>
                <a:r>
                  <a:rPr lang="en-IN" dirty="0"/>
                  <a:t>. takes with highest probability</a:t>
                </a:r>
              </a:p>
              <a:p>
                <a:pPr lvl="2"/>
                <a:r>
                  <a:rPr lang="en-IN" dirty="0"/>
                  <a:t>Warning: a </a:t>
                </a:r>
                <a:r>
                  <a:rPr lang="en-IN" dirty="0" err="1"/>
                  <a:t>r.v</a:t>
                </a:r>
                <a:r>
                  <a:rPr lang="en-IN" dirty="0"/>
                  <a:t>. may have more than one mode value</a:t>
                </a:r>
              </a:p>
              <a:p>
                <a:pPr algn="ctr"/>
                <a14:m>
                  <m:oMath xmlns:m="http://schemas.openxmlformats.org/officeDocument/2006/math">
                    <m:r>
                      <m:rPr>
                        <m:sty m:val="p"/>
                      </m:rPr>
                      <a:rPr lang="en-IN" b="0" i="0" smtClean="0">
                        <a:latin typeface="Cambria Math" panose="02040503050406030204" pitchFamily="18" charset="0"/>
                      </a:rPr>
                      <m:t>mode</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lim>
                            </m:limLow>
                          </m:fName>
                          <m:e>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func>
                      </m:e>
                    </m:func>
                  </m:oMath>
                </a14:m>
                <a:r>
                  <a:rPr lang="en-IN" dirty="0"/>
                  <a:t> </a:t>
                </a:r>
              </a:p>
              <a:p>
                <a:r>
                  <a:rPr lang="en-IN" dirty="0"/>
                  <a:t>Given a number of samples of </a:t>
                </a:r>
                <a14:m>
                  <m:oMath xmlns:m="http://schemas.openxmlformats.org/officeDocument/2006/math">
                    <m:r>
                      <a:rPr lang="en-IN" b="0" i="1" smtClean="0">
                        <a:latin typeface="Cambria Math" panose="02040503050406030204" pitchFamily="18" charset="0"/>
                      </a:rPr>
                      <m:t>𝑋</m:t>
                    </m:r>
                  </m:oMath>
                </a14:m>
                <a:r>
                  <a:rPr lang="en-IN" dirty="0"/>
                  <a:t>, can define </a:t>
                </a:r>
                <a:r>
                  <a:rPr lang="en-IN" i="1" dirty="0"/>
                  <a:t>empirical mode</a:t>
                </a:r>
                <a:r>
                  <a:rPr lang="en-IN" dirty="0"/>
                  <a:t> similarly</a:t>
                </a:r>
              </a:p>
              <a:p>
                <a:pPr lvl="2"/>
                <a:r>
                  <a:rPr lang="en-IN" dirty="0"/>
                  <a:t>Simply the value that appears most frequently in the samples</a:t>
                </a:r>
              </a:p>
              <a:p>
                <a14:m>
                  <m:oMath xmlns:m="http://schemas.openxmlformats.org/officeDocument/2006/math">
                    <m:r>
                      <m:rPr>
                        <m:sty m:val="p"/>
                      </m:rPr>
                      <a:rPr lang="en-IN" b="0" i="0" smtClean="0">
                        <a:latin typeface="Cambria Math" panose="02040503050406030204" pitchFamily="18" charset="0"/>
                      </a:rPr>
                      <m:t>mode</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lim>
                            </m:limLow>
                          </m:fName>
                          <m:e>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r>
                                  <a:rPr lang="en-IN" b="0" i="1" smtClean="0">
                                    <a:latin typeface="Cambria Math" panose="02040503050406030204" pitchFamily="18" charset="0"/>
                                    <a:ea typeface="Cambria Math" panose="02040503050406030204" pitchFamily="18" charset="0"/>
                                  </a:rPr>
                                  <m:t>𝕀</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e>
                        </m:func>
                      </m:e>
                    </m:func>
                  </m:oMath>
                </a14:m>
                <a:endParaRPr lang="en-IN" dirty="0"/>
              </a:p>
              <a:p>
                <a14:m>
                  <m:oMath xmlns:m="http://schemas.openxmlformats.org/officeDocument/2006/math">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𝑥</m:t>
                                </m:r>
                                <m:r>
                                  <a:rPr lang="en-IN" i="1">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e>
                                </m:d>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r>
                                  <a:rPr lang="en-IN" i="1">
                                    <a:latin typeface="Cambria Math" panose="02040503050406030204" pitchFamily="18" charset="0"/>
                                    <a:ea typeface="Cambria Math" panose="02040503050406030204" pitchFamily="18" charset="0"/>
                                  </a:rPr>
                                  <m:t>𝕀</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e>
                            </m:nary>
                          </m:e>
                        </m:func>
                      </m:e>
                    </m:func>
                  </m:oMath>
                </a14:m>
                <a:endParaRPr lang="en-IN" dirty="0"/>
              </a:p>
              <a:p>
                <a:r>
                  <a:rPr lang="en-IN" b="1" dirty="0"/>
                  <a:t>Note</a:t>
                </a:r>
                <a:r>
                  <a:rPr lang="en-IN" dirty="0"/>
                  <a:t>: mode of a random variable (or even samples) is always in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a:t> i.e. always a valid value that the </a:t>
                </a:r>
                <a:r>
                  <a:rPr lang="en-IN" dirty="0" err="1"/>
                  <a:t>r.v</a:t>
                </a:r>
                <a:r>
                  <a:rPr lang="en-IN" dirty="0"/>
                  <a:t>. can actually take (unlike expectation)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25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8</a:t>
            </a:fld>
            <a:endParaRPr lang="en-US"/>
          </a:p>
        </p:txBody>
      </p:sp>
      <mc:AlternateContent xmlns:mc="http://schemas.openxmlformats.org/markup-compatibility/2006" xmlns:a14="http://schemas.microsoft.com/office/drawing/2010/main">
        <mc:Choice Requires="a14">
          <p:sp>
            <p:nvSpPr>
              <p:cNvPr id="5" name="Rectangular Callout 4"/>
              <p:cNvSpPr/>
              <p:nvPr/>
            </p:nvSpPr>
            <p:spPr>
              <a:xfrm>
                <a:off x="332884" y="3097442"/>
                <a:ext cx="6924564" cy="1022171"/>
              </a:xfrm>
              <a:prstGeom prst="wedgeRectCallout">
                <a:avLst>
                  <a:gd name="adj1" fmla="val 61256"/>
                  <a:gd name="adj2" fmla="val 5576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Recall that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m:rPr>
                            <m:sty m:val="p"/>
                          </m:rPr>
                          <a:rPr lang="en-IN" sz="2400" b="0" i="0" smtClean="0">
                            <a:solidFill>
                              <a:schemeClr val="tx1"/>
                            </a:solidFill>
                            <a:latin typeface="Cambria Math" panose="02040503050406030204" pitchFamily="18" charset="0"/>
                            <a:ea typeface="Cambria Math" panose="02040503050406030204" pitchFamily="18" charset="0"/>
                          </a:rPr>
                          <m:t>blah</m:t>
                        </m:r>
                      </m:e>
                    </m:d>
                    <m:r>
                      <a:rPr lang="en-IN" sz="2400" b="0" i="1" smtClean="0">
                        <a:solidFill>
                          <a:schemeClr val="tx1"/>
                        </a:solidFill>
                        <a:latin typeface="Cambria Math" panose="02040503050406030204" pitchFamily="18" charset="0"/>
                        <a:ea typeface="Cambria Math" panose="02040503050406030204" pitchFamily="18" charset="0"/>
                      </a:rPr>
                      <m:t>=1</m:t>
                    </m:r>
                  </m:oMath>
                </a14:m>
                <a:r>
                  <a:rPr lang="en-US" sz="2400" dirty="0">
                    <a:solidFill>
                      <a:schemeClr val="tx1"/>
                    </a:solidFill>
                    <a:latin typeface="+mj-lt"/>
                  </a:rPr>
                  <a:t> if blah is true (or blah happens) else if blah does not happen or is false,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𝕀</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m:rPr>
                            <m:sty m:val="p"/>
                          </m:rPr>
                          <a:rPr lang="en-IN" sz="2400">
                            <a:solidFill>
                              <a:schemeClr val="tx1"/>
                            </a:solidFill>
                            <a:latin typeface="Cambria Math" panose="02040503050406030204" pitchFamily="18" charset="0"/>
                            <a:ea typeface="Cambria Math" panose="02040503050406030204" pitchFamily="18" charset="0"/>
                          </a:rPr>
                          <m:t>blah</m:t>
                        </m:r>
                      </m:e>
                    </m:d>
                    <m:r>
                      <a:rPr lang="en-IN" sz="2400" i="1">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0</m:t>
                    </m:r>
                  </m:oMath>
                </a14:m>
                <a:endParaRPr lang="en-US" sz="2400" dirty="0">
                  <a:solidFill>
                    <a:schemeClr val="tx1"/>
                  </a:solidFill>
                  <a:latin typeface="+mj-lt"/>
                </a:endParaRPr>
              </a:p>
            </p:txBody>
          </p:sp>
        </mc:Choice>
        <mc:Fallback xmlns="">
          <p:sp>
            <p:nvSpPr>
              <p:cNvPr id="5" name="Rectangular Callout 4"/>
              <p:cNvSpPr>
                <a:spLocks noRot="1" noChangeAspect="1" noMove="1" noResize="1" noEditPoints="1" noAdjustHandles="1" noChangeArrowheads="1" noChangeShapeType="1" noTextEdit="1"/>
              </p:cNvSpPr>
              <p:nvPr/>
            </p:nvSpPr>
            <p:spPr>
              <a:xfrm>
                <a:off x="332884" y="3097442"/>
                <a:ext cx="6924564" cy="1022171"/>
              </a:xfrm>
              <a:prstGeom prst="wedgeRectCallout">
                <a:avLst>
                  <a:gd name="adj1" fmla="val 61256"/>
                  <a:gd name="adj2" fmla="val 55764"/>
                </a:avLst>
              </a:prstGeom>
              <a:blipFill>
                <a:blip r:embed="rId3"/>
                <a:stretch>
                  <a:fillRect l="-866"/>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983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Median of a Random Variable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a:t>The median of a random variable </a:t>
                </a:r>
                <a14:m>
                  <m:oMath xmlns:m="http://schemas.openxmlformats.org/officeDocument/2006/math">
                    <m:r>
                      <a:rPr lang="en-IN" i="1">
                        <a:latin typeface="Cambria Math" panose="02040503050406030204" pitchFamily="18" charset="0"/>
                      </a:rPr>
                      <m:t>𝑋</m:t>
                    </m:r>
                  </m:oMath>
                </a14:m>
                <a:r>
                  <a:rPr lang="en-IN" dirty="0"/>
                  <a:t> is a value </a:t>
                </a:r>
                <a14:m>
                  <m:oMath xmlns:m="http://schemas.openxmlformats.org/officeDocument/2006/math">
                    <m:r>
                      <a:rPr lang="en-IN" i="1">
                        <a:latin typeface="Cambria Math" panose="02040503050406030204" pitchFamily="18" charset="0"/>
                      </a:rPr>
                      <m:t>𝑚</m:t>
                    </m:r>
                  </m:oMath>
                </a14:m>
                <a:r>
                  <a:rPr lang="en-IN" dirty="0"/>
                  <a:t> that satisfies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𝑚</m:t>
                        </m:r>
                      </m:e>
                    </m:d>
                    <m:r>
                      <a:rPr lang="en-IN" i="1">
                        <a:latin typeface="Cambria Math" panose="02040503050406030204" pitchFamily="18" charset="0"/>
                        <a:ea typeface="Cambria Math" panose="02040503050406030204" pitchFamily="18" charset="0"/>
                      </a:rPr>
                      <m:t>≥0.5</m:t>
                    </m:r>
                  </m:oMath>
                </a14:m>
                <a:r>
                  <a:rPr lang="en-IN" dirty="0"/>
                  <a:t> as well as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𝑚</m:t>
                        </m:r>
                      </m:e>
                    </m:d>
                    <m:r>
                      <a:rPr lang="en-IN" i="1">
                        <a:latin typeface="Cambria Math" panose="02040503050406030204" pitchFamily="18" charset="0"/>
                        <a:ea typeface="Cambria Math" panose="02040503050406030204" pitchFamily="18" charset="0"/>
                      </a:rPr>
                      <m:t>≥0.5</m:t>
                    </m:r>
                  </m:oMath>
                </a14:m>
                <a:r>
                  <a:rPr lang="en-IN" dirty="0"/>
                  <a:t> </a:t>
                </a:r>
              </a:p>
              <a:p>
                <a:r>
                  <a:rPr lang="en-IN" dirty="0"/>
                  <a:t>The </a:t>
                </a:r>
                <a:r>
                  <a:rPr lang="en-IN" i="1" dirty="0"/>
                  <a:t>empirical median</a:t>
                </a:r>
                <a:r>
                  <a:rPr lang="en-IN" dirty="0"/>
                  <a:t> of a set of independent samples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oMath>
                </a14:m>
                <a:r>
                  <a:rPr lang="en-IN" dirty="0"/>
                  <a:t> of a random variable </a:t>
                </a:r>
                <a14:m>
                  <m:oMath xmlns:m="http://schemas.openxmlformats.org/officeDocument/2006/math">
                    <m:r>
                      <a:rPr lang="en-IN" b="0" i="1" smtClean="0">
                        <a:latin typeface="Cambria Math" panose="02040503050406030204" pitchFamily="18" charset="0"/>
                      </a:rPr>
                      <m:t>𝑋</m:t>
                    </m:r>
                  </m:oMath>
                </a14:m>
                <a:r>
                  <a:rPr lang="en-IN" dirty="0"/>
                  <a:t> is defined to be a value </a:t>
                </a:r>
                <a14:m>
                  <m:oMath xmlns:m="http://schemas.openxmlformats.org/officeDocument/2006/math">
                    <m:r>
                      <a:rPr lang="en-IN" b="0" i="1" smtClean="0">
                        <a:latin typeface="Cambria Math" panose="02040503050406030204" pitchFamily="18" charset="0"/>
                      </a:rPr>
                      <m:t>𝑚</m:t>
                    </m:r>
                  </m:oMath>
                </a14:m>
                <a:r>
                  <a:rPr lang="en-IN" dirty="0"/>
                  <a:t> such that as many samples are greater than or equal to </a:t>
                </a:r>
                <a14:m>
                  <m:oMath xmlns:m="http://schemas.openxmlformats.org/officeDocument/2006/math">
                    <m:r>
                      <a:rPr lang="en-IN" b="0" i="1" smtClean="0">
                        <a:latin typeface="Cambria Math" panose="02040503050406030204" pitchFamily="18" charset="0"/>
                      </a:rPr>
                      <m:t>𝑚</m:t>
                    </m:r>
                  </m:oMath>
                </a14:m>
                <a:r>
                  <a:rPr lang="en-IN" dirty="0"/>
                  <a:t> as are less than or equal to </a:t>
                </a:r>
                <a14:m>
                  <m:oMath xmlns:m="http://schemas.openxmlformats.org/officeDocument/2006/math">
                    <m:r>
                      <a:rPr lang="en-IN" b="0" i="1" smtClean="0">
                        <a:latin typeface="Cambria Math" panose="02040503050406030204" pitchFamily="18" charset="0"/>
                      </a:rPr>
                      <m:t>𝑚</m:t>
                    </m:r>
                  </m:oMath>
                </a14:m>
                <a:endParaRPr lang="en-IN" dirty="0"/>
              </a:p>
              <a:p>
                <a:pPr lvl="2"/>
                <a:r>
                  <a:rPr lang="en-IN" dirty="0"/>
                  <a:t>Often we talk about </a:t>
                </a:r>
                <a:r>
                  <a:rPr lang="en-IN" i="0" dirty="0"/>
                  <a:t>median income</a:t>
                </a:r>
                <a:r>
                  <a:rPr lang="en-IN" dirty="0"/>
                  <a:t> of a country – this is a value such that half the population earns at least that much value as income</a:t>
                </a:r>
              </a:p>
              <a:p>
                <a:pPr lvl="2"/>
                <a:r>
                  <a:rPr lang="en-IN" dirty="0"/>
                  <a:t>To find the empirical median, first arrange samples in increasing order i.e.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𝑥</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oMath>
                </a14:m>
                <a:endParaRPr lang="en-IN" dirty="0"/>
              </a:p>
              <a:p>
                <a:pPr lvl="2"/>
                <a:r>
                  <a:rPr lang="en-IN" dirty="0"/>
                  <a:t>If </a:t>
                </a:r>
                <a14:m>
                  <m:oMath xmlns:m="http://schemas.openxmlformats.org/officeDocument/2006/math">
                    <m:r>
                      <a:rPr lang="en-IN" b="0" i="1" smtClean="0">
                        <a:latin typeface="Cambria Math" panose="02040503050406030204" pitchFamily="18" charset="0"/>
                      </a:rPr>
                      <m:t>𝑛</m:t>
                    </m:r>
                  </m:oMath>
                </a14:m>
                <a:r>
                  <a:rPr lang="en-IN" dirty="0"/>
                  <a:t> is odd, then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f>
                          <m:fPr>
                            <m:ctrlPr>
                              <a:rPr lang="en-IN" b="0" i="1" smtClean="0">
                                <a:latin typeface="Cambria Math" panose="02040503050406030204" pitchFamily="18" charset="0"/>
                              </a:rPr>
                            </m:ctrlPr>
                          </m:fPr>
                          <m:num>
                            <m:r>
                              <a:rPr lang="en-IN" b="0" i="1" smtClean="0">
                                <a:latin typeface="Cambria Math" panose="02040503050406030204" pitchFamily="18" charset="0"/>
                              </a:rPr>
                              <m:t>𝑛</m:t>
                            </m:r>
                            <m:r>
                              <a:rPr lang="en-IN" b="0" i="1" smtClean="0">
                                <a:latin typeface="Cambria Math" panose="02040503050406030204" pitchFamily="18" charset="0"/>
                              </a:rPr>
                              <m:t>+1</m:t>
                            </m:r>
                          </m:num>
                          <m:den>
                            <m:r>
                              <a:rPr lang="en-IN" b="0" i="1" smtClean="0">
                                <a:latin typeface="Cambria Math" panose="02040503050406030204" pitchFamily="18" charset="0"/>
                              </a:rPr>
                              <m:t>2</m:t>
                            </m:r>
                          </m:den>
                        </m:f>
                      </m:sub>
                    </m:sSub>
                  </m:oMath>
                </a14:m>
                <a:r>
                  <a:rPr lang="en-IN" dirty="0"/>
                  <a:t>. If </a:t>
                </a:r>
                <a14:m>
                  <m:oMath xmlns:m="http://schemas.openxmlformats.org/officeDocument/2006/math">
                    <m:r>
                      <a:rPr lang="en-IN" b="0" i="1" smtClean="0">
                        <a:latin typeface="Cambria Math" panose="02040503050406030204" pitchFamily="18" charset="0"/>
                      </a:rPr>
                      <m:t>𝑛</m:t>
                    </m:r>
                  </m:oMath>
                </a14:m>
                <a:r>
                  <a:rPr lang="en-IN" dirty="0"/>
                  <a:t> is even, then may be (infinitely) many empirical medians but we often take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1" smtClean="0">
                                    <a:latin typeface="Cambria Math" panose="02040503050406030204" pitchFamily="18" charset="0"/>
                                  </a:rPr>
                                  <m:t>2</m:t>
                                </m:r>
                              </m:den>
                            </m:f>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1" smtClean="0">
                                    <a:latin typeface="Cambria Math" panose="02040503050406030204" pitchFamily="18" charset="0"/>
                                  </a:rPr>
                                  <m:t>2</m:t>
                                </m:r>
                              </m:den>
                            </m:f>
                            <m:r>
                              <a:rPr lang="en-IN" b="0" i="1" smtClean="0">
                                <a:latin typeface="Cambria Math" panose="02040503050406030204" pitchFamily="18" charset="0"/>
                              </a:rPr>
                              <m:t>+1</m:t>
                            </m:r>
                          </m:sub>
                        </m:sSub>
                      </m:e>
                    </m:d>
                  </m:oMath>
                </a14:m>
                <a:endParaRPr lang="en-IN" dirty="0"/>
              </a:p>
              <a:p>
                <a:pPr lvl="2"/>
                <a:r>
                  <a:rPr lang="en-IN" dirty="0"/>
                  <a:t>The empirical median gives a good estimate of median of the </a:t>
                </a:r>
                <a:r>
                  <a:rPr lang="en-IN" dirty="0" err="1"/>
                  <a:t>r.v</a:t>
                </a:r>
                <a:r>
                  <a:rPr lang="en-IN" dirty="0"/>
                  <a:t>. if </a:t>
                </a:r>
                <a14:m>
                  <m:oMath xmlns:m="http://schemas.openxmlformats.org/officeDocument/2006/math">
                    <m:r>
                      <a:rPr lang="en-IN" b="0" i="1" smtClean="0">
                        <a:latin typeface="Cambria Math" panose="02040503050406030204" pitchFamily="18" charset="0"/>
                      </a:rPr>
                      <m:t>𝑛</m:t>
                    </m:r>
                  </m:oMath>
                </a14:m>
                <a:r>
                  <a:rPr lang="en-IN" dirty="0"/>
                  <a:t> is large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3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9</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0681" y="522738"/>
            <a:ext cx="1731319" cy="173131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674796" y="36191"/>
                <a:ext cx="8558931" cy="1628980"/>
              </a:xfrm>
              <a:prstGeom prst="wedgeRectCallout">
                <a:avLst>
                  <a:gd name="adj1" fmla="val 57741"/>
                  <a:gd name="adj2" fmla="val 4301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mj-lt"/>
                  </a:rPr>
                  <a:t>Interesting Fact</a:t>
                </a:r>
                <a:r>
                  <a:rPr lang="en-IN" sz="2400" dirty="0">
                    <a:solidFill>
                      <a:schemeClr val="tx1"/>
                    </a:solidFill>
                    <a:latin typeface="+mj-lt"/>
                  </a:rPr>
                  <a:t>: The empirical median is the point which is the closest to all samples in terms of absolute distance (</a:t>
                </a:r>
                <a:r>
                  <a:rPr lang="en-IN" sz="2400" b="1" dirty="0">
                    <a:solidFill>
                      <a:schemeClr val="tx1"/>
                    </a:solidFill>
                    <a:latin typeface="+mj-lt"/>
                  </a:rPr>
                  <a:t>Proof</a:t>
                </a:r>
                <a:r>
                  <a:rPr lang="en-IN" sz="2400" dirty="0">
                    <a:solidFill>
                      <a:schemeClr val="tx1"/>
                    </a:solidFill>
                    <a:latin typeface="+mj-lt"/>
                  </a:rPr>
                  <a:t>: in notes)</a:t>
                </a:r>
                <a:br>
                  <a:rPr lang="en-IN" sz="2400" dirty="0">
                    <a:solidFill>
                      <a:schemeClr val="tx1"/>
                    </a:solidFill>
                    <a:latin typeface="+mj-lt"/>
                  </a:rPr>
                </a:br>
                <a14:m>
                  <m:oMathPara xmlns:m="http://schemas.openxmlformats.org/officeDocument/2006/math">
                    <m:oMathParaPr>
                      <m:jc m:val="centerGroup"/>
                    </m:oMathParaPr>
                    <m:oMath xmlns:m="http://schemas.openxmlformats.org/officeDocument/2006/math">
                      <m:acc>
                        <m:accPr>
                          <m:chr m:val="̂"/>
                          <m:ctrlPr>
                            <a:rPr lang="en-IN" sz="2400" i="1">
                              <a:solidFill>
                                <a:schemeClr val="tx1"/>
                              </a:solidFill>
                              <a:latin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𝔼</m:t>
                          </m:r>
                        </m:e>
                      </m:acc>
                      <m:r>
                        <a:rPr lang="en-IN" sz="2400" i="1" dirty="0">
                          <a:solidFill>
                            <a:schemeClr val="tx1"/>
                          </a:solidFill>
                          <a:latin typeface="Cambria Math" panose="02040503050406030204" pitchFamily="18" charset="0"/>
                        </a:rPr>
                        <m:t>𝑋</m:t>
                      </m:r>
                      <m:r>
                        <a:rPr lang="en-IN" sz="2400" i="1" dirty="0">
                          <a:solidFill>
                            <a:schemeClr val="tx1"/>
                          </a:solidFill>
                          <a:latin typeface="Cambria Math" panose="02040503050406030204" pitchFamily="18" charset="0"/>
                        </a:rPr>
                        <m:t>=</m:t>
                      </m:r>
                      <m:func>
                        <m:funcPr>
                          <m:ctrlPr>
                            <a:rPr lang="en-IN" sz="2400" i="1" dirty="0">
                              <a:solidFill>
                                <a:schemeClr val="tx1"/>
                              </a:solidFill>
                              <a:latin typeface="Cambria Math" panose="02040503050406030204" pitchFamily="18" charset="0"/>
                            </a:rPr>
                          </m:ctrlPr>
                        </m:funcPr>
                        <m:fName>
                          <m:r>
                            <m:rPr>
                              <m:sty m:val="p"/>
                            </m:rPr>
                            <a:rPr lang="en-IN" sz="2400" dirty="0">
                              <a:solidFill>
                                <a:schemeClr val="tx1"/>
                              </a:solidFill>
                              <a:latin typeface="Cambria Math" panose="02040503050406030204" pitchFamily="18" charset="0"/>
                            </a:rPr>
                            <m:t>arg</m:t>
                          </m:r>
                        </m:fName>
                        <m:e>
                          <m:func>
                            <m:funcPr>
                              <m:ctrlPr>
                                <a:rPr lang="en-IN" sz="2400" i="1" dirty="0">
                                  <a:solidFill>
                                    <a:schemeClr val="tx1"/>
                                  </a:solidFill>
                                  <a:latin typeface="Cambria Math" panose="02040503050406030204" pitchFamily="18" charset="0"/>
                                </a:rPr>
                              </m:ctrlPr>
                            </m:funcPr>
                            <m:fName>
                              <m:limLow>
                                <m:limLowPr>
                                  <m:ctrlPr>
                                    <a:rPr lang="en-IN" sz="2400" i="1" dirty="0">
                                      <a:solidFill>
                                        <a:schemeClr val="tx1"/>
                                      </a:solidFill>
                                      <a:latin typeface="Cambria Math" panose="02040503050406030204" pitchFamily="18" charset="0"/>
                                    </a:rPr>
                                  </m:ctrlPr>
                                </m:limLowPr>
                                <m:e>
                                  <m:r>
                                    <m:rPr>
                                      <m:sty m:val="p"/>
                                    </m:rPr>
                                    <a:rPr lang="en-IN" sz="2400" dirty="0">
                                      <a:solidFill>
                                        <a:schemeClr val="tx1"/>
                                      </a:solidFill>
                                      <a:latin typeface="Cambria Math" panose="02040503050406030204" pitchFamily="18" charset="0"/>
                                    </a:rPr>
                                    <m:t>min</m:t>
                                  </m:r>
                                </m:e>
                                <m:lim>
                                  <m:r>
                                    <a:rPr lang="en-IN" sz="2400" i="1" dirty="0">
                                      <a:solidFill>
                                        <a:schemeClr val="tx1"/>
                                      </a:solidFill>
                                      <a:latin typeface="Cambria Math" panose="02040503050406030204" pitchFamily="18" charset="0"/>
                                    </a:rPr>
                                    <m:t>𝑐</m:t>
                                  </m:r>
                                </m:lim>
                              </m:limLow>
                            </m:fName>
                            <m:e>
                              <m:nary>
                                <m:naryPr>
                                  <m:chr m:val="∑"/>
                                  <m:limLoc m:val="subSup"/>
                                  <m:ctrlPr>
                                    <a:rPr lang="en-IN" sz="2400" i="1" dirty="0">
                                      <a:solidFill>
                                        <a:schemeClr val="tx1"/>
                                      </a:solidFill>
                                      <a:latin typeface="Cambria Math" panose="02040503050406030204" pitchFamily="18" charset="0"/>
                                    </a:rPr>
                                  </m:ctrlPr>
                                </m:naryPr>
                                <m:sub>
                                  <m:r>
                                    <m:rPr>
                                      <m:brk m:alnAt="25"/>
                                    </m:rPr>
                                    <a:rPr lang="en-IN" sz="2400" i="1" dirty="0">
                                      <a:solidFill>
                                        <a:schemeClr val="tx1"/>
                                      </a:solidFill>
                                      <a:latin typeface="Cambria Math" panose="02040503050406030204" pitchFamily="18" charset="0"/>
                                    </a:rPr>
                                    <m:t>𝑖</m:t>
                                  </m:r>
                                  <m:r>
                                    <a:rPr lang="en-IN" sz="2400" i="1" dirty="0">
                                      <a:solidFill>
                                        <a:schemeClr val="tx1"/>
                                      </a:solidFill>
                                      <a:latin typeface="Cambria Math" panose="02040503050406030204" pitchFamily="18" charset="0"/>
                                    </a:rPr>
                                    <m:t>=1</m:t>
                                  </m:r>
                                </m:sub>
                                <m:sup>
                                  <m:r>
                                    <a:rPr lang="en-IN" sz="2400" i="1" dirty="0">
                                      <a:solidFill>
                                        <a:schemeClr val="tx1"/>
                                      </a:solidFill>
                                      <a:latin typeface="Cambria Math" panose="02040503050406030204" pitchFamily="18" charset="0"/>
                                    </a:rPr>
                                    <m:t>𝑛</m:t>
                                  </m:r>
                                </m:sup>
                                <m:e>
                                  <m:d>
                                    <m:dPr>
                                      <m:begChr m:val="|"/>
                                      <m:endChr m:val="|"/>
                                      <m:ctrlPr>
                                        <a:rPr lang="en-IN" sz="2400" b="0" i="1" dirty="0" smtClean="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𝑥</m:t>
                                          </m:r>
                                        </m:e>
                                        <m:sub>
                                          <m:r>
                                            <a:rPr lang="en-IN" sz="2400" i="1" dirty="0">
                                              <a:solidFill>
                                                <a:schemeClr val="tx1"/>
                                              </a:solidFill>
                                              <a:latin typeface="Cambria Math" panose="02040503050406030204" pitchFamily="18" charset="0"/>
                                            </a:rPr>
                                            <m:t>𝑖</m:t>
                                          </m:r>
                                        </m:sub>
                                      </m:sSub>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𝑐</m:t>
                                      </m:r>
                                    </m:e>
                                  </m:d>
                                </m:e>
                              </m:nary>
                            </m:e>
                          </m:func>
                        </m:e>
                      </m:func>
                    </m:oMath>
                  </m:oMathPara>
                </a14:m>
                <a:endParaRPr lang="en-US"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674796" y="36191"/>
                <a:ext cx="8558931" cy="1628980"/>
              </a:xfrm>
              <a:prstGeom prst="wedgeRectCallout">
                <a:avLst>
                  <a:gd name="adj1" fmla="val 57741"/>
                  <a:gd name="adj2" fmla="val 43016"/>
                </a:avLst>
              </a:prstGeom>
              <a:blipFill>
                <a:blip r:embed="rId4"/>
                <a:stretch>
                  <a:fillRect/>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ular Callout 6"/>
              <p:cNvSpPr/>
              <p:nvPr/>
            </p:nvSpPr>
            <p:spPr>
              <a:xfrm>
                <a:off x="1674796" y="1756491"/>
                <a:ext cx="8558931" cy="1182253"/>
              </a:xfrm>
              <a:prstGeom prst="wedgeRectCallout">
                <a:avLst>
                  <a:gd name="adj1" fmla="val 57694"/>
                  <a:gd name="adj2" fmla="val -5573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mj-lt"/>
                  </a:rPr>
                  <a:t>Interesting fact</a:t>
                </a:r>
                <a:r>
                  <a:rPr lang="en-IN" sz="2400" dirty="0">
                    <a:solidFill>
                      <a:schemeClr val="tx1"/>
                    </a:solidFill>
                    <a:latin typeface="+mj-lt"/>
                  </a:rPr>
                  <a:t>: even the median itself satisfies the nice property</a:t>
                </a:r>
                <a:br>
                  <a:rPr lang="en-IN" sz="2400" dirty="0">
                    <a:solidFill>
                      <a:schemeClr val="tx1"/>
                    </a:solidFill>
                    <a:latin typeface="+mj-lt"/>
                  </a:rPr>
                </a:b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func>
                        <m:funcPr>
                          <m:ctrlPr>
                            <a:rPr lang="en-IN" sz="2400" b="0" i="1" dirty="0" smtClean="0">
                              <a:solidFill>
                                <a:schemeClr val="tx1"/>
                              </a:solidFill>
                              <a:latin typeface="Cambria Math" panose="02040503050406030204" pitchFamily="18" charset="0"/>
                            </a:rPr>
                          </m:ctrlPr>
                        </m:funcPr>
                        <m:fName>
                          <m:r>
                            <m:rPr>
                              <m:sty m:val="p"/>
                            </m:rPr>
                            <a:rPr lang="en-IN" sz="2400" b="0" i="0" dirty="0" smtClean="0">
                              <a:solidFill>
                                <a:schemeClr val="tx1"/>
                              </a:solidFill>
                              <a:latin typeface="Cambria Math" panose="02040503050406030204" pitchFamily="18" charset="0"/>
                            </a:rPr>
                            <m:t>arg</m:t>
                          </m:r>
                        </m:fName>
                        <m:e>
                          <m:func>
                            <m:funcPr>
                              <m:ctrlPr>
                                <a:rPr lang="en-IN" sz="2400" b="0" i="1" dirty="0" smtClean="0">
                                  <a:solidFill>
                                    <a:schemeClr val="tx1"/>
                                  </a:solidFill>
                                  <a:latin typeface="Cambria Math" panose="02040503050406030204" pitchFamily="18" charset="0"/>
                                </a:rPr>
                              </m:ctrlPr>
                            </m:funcPr>
                            <m:fName>
                              <m:limLow>
                                <m:limLowPr>
                                  <m:ctrlPr>
                                    <a:rPr lang="en-IN" sz="2400" b="0" i="1" dirty="0" smtClean="0">
                                      <a:solidFill>
                                        <a:schemeClr val="tx1"/>
                                      </a:solidFill>
                                      <a:latin typeface="Cambria Math" panose="02040503050406030204" pitchFamily="18" charset="0"/>
                                    </a:rPr>
                                  </m:ctrlPr>
                                </m:limLowPr>
                                <m:e>
                                  <m:r>
                                    <m:rPr>
                                      <m:sty m:val="p"/>
                                    </m:rPr>
                                    <a:rPr lang="en-IN" sz="2400" b="0" i="0" dirty="0" smtClean="0">
                                      <a:solidFill>
                                        <a:schemeClr val="tx1"/>
                                      </a:solidFill>
                                      <a:latin typeface="Cambria Math" panose="02040503050406030204" pitchFamily="18" charset="0"/>
                                    </a:rPr>
                                    <m:t>min</m:t>
                                  </m:r>
                                </m:e>
                                <m:lim>
                                  <m:r>
                                    <a:rPr lang="en-IN" sz="2400" b="0" i="1" dirty="0" smtClean="0">
                                      <a:solidFill>
                                        <a:schemeClr val="tx1"/>
                                      </a:solidFill>
                                      <a:latin typeface="Cambria Math" panose="02040503050406030204" pitchFamily="18" charset="0"/>
                                    </a:rPr>
                                    <m:t>𝑐</m:t>
                                  </m:r>
                                </m:lim>
                              </m:limLow>
                            </m:fName>
                            <m:e>
                              <m:r>
                                <a:rPr lang="en-IN" sz="2400" b="0" i="1" dirty="0"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dirty="0" smtClean="0">
                                      <a:solidFill>
                                        <a:schemeClr val="tx1"/>
                                      </a:solidFill>
                                      <a:latin typeface="Cambria Math" panose="02040503050406030204" pitchFamily="18" charset="0"/>
                                      <a:ea typeface="Cambria Math" panose="02040503050406030204" pitchFamily="18" charset="0"/>
                                    </a:rPr>
                                  </m:ctrlPr>
                                </m:dPr>
                                <m:e>
                                  <m:d>
                                    <m:dPr>
                                      <m:begChr m:val="|"/>
                                      <m:endChr m:val="|"/>
                                      <m:ctrlPr>
                                        <a:rPr lang="en-IN" sz="2400" b="0" i="1" dirty="0" smtClean="0">
                                          <a:solidFill>
                                            <a:schemeClr val="tx1"/>
                                          </a:solidFill>
                                          <a:latin typeface="Cambria Math" panose="02040503050406030204" pitchFamily="18" charset="0"/>
                                          <a:ea typeface="Cambria Math" panose="02040503050406030204" pitchFamily="18" charset="0"/>
                                        </a:rPr>
                                      </m:ctrlPr>
                                    </m:dPr>
                                    <m:e>
                                      <m:r>
                                        <a:rPr lang="en-IN" sz="2400" i="1" dirty="0">
                                          <a:solidFill>
                                            <a:schemeClr val="tx1"/>
                                          </a:solidFill>
                                          <a:latin typeface="Cambria Math" panose="02040503050406030204" pitchFamily="18" charset="0"/>
                                          <a:ea typeface="Cambria Math" panose="02040503050406030204" pitchFamily="18" charset="0"/>
                                        </a:rPr>
                                        <m:t>𝑋</m:t>
                                      </m:r>
                                      <m:r>
                                        <a:rPr lang="en-IN" sz="2400" i="1" dirty="0">
                                          <a:solidFill>
                                            <a:schemeClr val="tx1"/>
                                          </a:solidFill>
                                          <a:latin typeface="Cambria Math" panose="02040503050406030204" pitchFamily="18" charset="0"/>
                                          <a:ea typeface="Cambria Math" panose="02040503050406030204" pitchFamily="18" charset="0"/>
                                        </a:rPr>
                                        <m:t>−</m:t>
                                      </m:r>
                                      <m:r>
                                        <a:rPr lang="en-IN" sz="2400" i="1" dirty="0">
                                          <a:solidFill>
                                            <a:schemeClr val="tx1"/>
                                          </a:solidFill>
                                          <a:latin typeface="Cambria Math" panose="02040503050406030204" pitchFamily="18" charset="0"/>
                                          <a:ea typeface="Cambria Math" panose="02040503050406030204" pitchFamily="18" charset="0"/>
                                        </a:rPr>
                                        <m:t>𝑐</m:t>
                                      </m:r>
                                    </m:e>
                                  </m:d>
                                </m:e>
                              </m:d>
                            </m:e>
                          </m:func>
                        </m:e>
                      </m:func>
                    </m:oMath>
                  </m:oMathPara>
                </a14:m>
                <a:endParaRPr lang="en-US"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1674796" y="1756491"/>
                <a:ext cx="8558931" cy="1182253"/>
              </a:xfrm>
              <a:prstGeom prst="wedgeRectCallout">
                <a:avLst>
                  <a:gd name="adj1" fmla="val 57694"/>
                  <a:gd name="adj2" fmla="val -55732"/>
                </a:avLst>
              </a:prstGeom>
              <a:blipFill>
                <a:blip r:embed="rId5"/>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19880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righ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2.8791"/>
  <p:tag name="ORIGINALWIDTH" val="957.9734"/>
  <p:tag name="LATEXADDIN" val="\documentclass{article}&#10;\usepackage{amsmath,amssymb}&#10;\usepackage{olo}&#10;\pagestyle{empty}&#10;\begin{document}&#10;&#10;\[&#10;f_X[x\ |\ \mu,\sigma^2] = \frac{1}{\sqrt{2\pi\sigma^2}}\exp\br{-\frac{(x - \mu)^2}{2\sigma^2}}&#10;\]&#10;&#10;\end{document}"/>
  <p:tag name="IGUANATEXSIZE" val="32"/>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3.2358"/>
  <p:tag name="LATEXADDIN" val="\documentclass{article}&#10;\usepackage{amsmath,amssymb}&#10;\usepackage{olo}&#10;\pagestyle{empty}&#10;\begin{document}&#10;&#10;\[&#10;\mu_1&#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2354"/>
  <p:tag name="LATEXADDIN" val="\documentclass{article}&#10;\usepackage{amsmath,amssymb}&#10;\usepackage{olo}&#10;\pagestyle{empty}&#10;\begin{document}&#10;&#10;\[&#10;\mu_2&#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9854"/>
  <p:tag name="LATEXADDIN" val="\documentclass{article}&#10;\usepackage{amsmath,amssymb}&#10;\usepackage{olo}&#10;\pagestyle{empty}&#10;\begin{document}&#10;&#10;\[&#10;\mu_3&#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3.2358"/>
  <p:tag name="LATEXADDIN" val="\documentclass{article}&#10;\usepackage{amsmath,amssymb}&#10;\usepackage{olo}&#10;\pagestyle{empty}&#10;\begin{document}&#10;&#10;\[&#10;\mu_1&#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2354"/>
  <p:tag name="LATEXADDIN" val="\documentclass{article}&#10;\usepackage{amsmath,amssymb}&#10;\usepackage{olo}&#10;\pagestyle{empty}&#10;\begin{document}&#10;&#10;\[&#10;\mu_2&#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9854"/>
  <p:tag name="LATEXADDIN" val="\documentclass{article}&#10;\usepackage{amsmath,amssymb}&#10;\usepackage{olo}&#10;\pagestyle{empty}&#10;\begin{document}&#10;&#10;\[&#10;\mu_3&#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30.521"/>
  <p:tag name="LATEXADDIN" val="\documentclass{article}&#10;\usepackage{amsmath,amssymb}&#10;\usepackage{olo}&#10;\pagestyle{empty}&#10;\begin{document}&#10;&#10;\[&#10;f_X[x\ |\ \mu,\sigma] = \frac{1}{2\sigma}\exp\br{-\frac{\abs{x - \mu}}\sigma}&#10;\]&#10;&#10;\end{document}"/>
  <p:tag name="IGUANATEXSIZE" val="32"/>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1637</TotalTime>
  <Words>6148</Words>
  <Application>Microsoft Office PowerPoint</Application>
  <PresentationFormat>Widescreen</PresentationFormat>
  <Paragraphs>393</Paragraphs>
  <Slides>37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Cambria Math</vt:lpstr>
      <vt:lpstr>Wingdings</vt:lpstr>
      <vt:lpstr>Metropolitan</vt:lpstr>
      <vt:lpstr>Statistics Refresher</vt:lpstr>
      <vt:lpstr>Expectation of a Random Variable</vt:lpstr>
      <vt:lpstr>Rules of Expectation: Sum Rule</vt:lpstr>
      <vt:lpstr>Rules of Expectation: Scaling Rule</vt:lpstr>
      <vt:lpstr>Rules of Expectation</vt:lpstr>
      <vt:lpstr>Rules of Expectation: Product Rule</vt:lpstr>
      <vt:lpstr>Sample Mean</vt:lpstr>
      <vt:lpstr>Mode of a Random Variable</vt:lpstr>
      <vt:lpstr>Median of a Random Variable</vt:lpstr>
      <vt:lpstr>Variance</vt:lpstr>
      <vt:lpstr>Example</vt:lpstr>
      <vt:lpstr>Sample Variance</vt:lpstr>
      <vt:lpstr>Covariance </vt:lpstr>
      <vt:lpstr>Rules of Variance</vt:lpstr>
      <vt:lpstr>Rules of Covariance</vt:lpstr>
      <vt:lpstr>Conditional Statistics</vt:lpstr>
      <vt:lpstr>Conditional Statistics</vt:lpstr>
      <vt:lpstr>Conditional Statistics</vt:lpstr>
      <vt:lpstr>Statistics of Random Vectors</vt:lpstr>
      <vt:lpstr>Statistics of Random Vectors</vt:lpstr>
      <vt:lpstr>Statistics of Random Vectors</vt:lpstr>
      <vt:lpstr>Useful Operations on Vector R.V.</vt:lpstr>
      <vt:lpstr>Continuous Random Variables</vt:lpstr>
      <vt:lpstr>Continuous R.V.s– the Rules Revisited</vt:lpstr>
      <vt:lpstr>Continuous R.V.s– the Rules Revisited</vt:lpstr>
      <vt:lpstr>Continuous R.V.s– the Rules Revisited</vt:lpstr>
      <vt:lpstr>Probability Distributions </vt:lpstr>
      <vt:lpstr>Bernoulli Distributions</vt:lpstr>
      <vt:lpstr>Rademacher Distributions</vt:lpstr>
      <vt:lpstr>Uniform Distribution</vt:lpstr>
      <vt:lpstr>Gaussian (aka Normal) Distributions</vt:lpstr>
      <vt:lpstr>Gaussian Distributions</vt:lpstr>
      <vt:lpstr>Operations with Gaussians</vt:lpstr>
      <vt:lpstr>Gaussian Random Vector</vt:lpstr>
      <vt:lpstr>Gaussian Random Vector</vt:lpstr>
      <vt:lpstr>Laplacian Distribution</vt:lpstr>
      <vt:lpstr>Parametric Distributions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dc:creator>
  <cp:lastModifiedBy>SUBHRAJIT MISHRA</cp:lastModifiedBy>
  <cp:revision>72</cp:revision>
  <dcterms:created xsi:type="dcterms:W3CDTF">2018-07-30T05:08:11Z</dcterms:created>
  <dcterms:modified xsi:type="dcterms:W3CDTF">2023-05-10T07:49:41Z</dcterms:modified>
</cp:coreProperties>
</file>